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47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5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notesSlides/notesSlide8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notesSlides/notesSlide14.xml" ContentType="application/vnd.openxmlformats-officedocument.presentationml.notesSlid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notesSlides/notesSlide1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  <p:sldMasterId id="2147483660" r:id="rId13"/>
    <p:sldMasterId id="2147483661" r:id="rId14"/>
  </p:sldMasterIdLst>
  <p:notesMasterIdLst>
    <p:notesMasterId r:id="rId30"/>
  </p:notesMasterIdLst>
  <p:handoutMasterIdLst>
    <p:handoutMasterId r:id="rId31"/>
  </p:handoutMasterIdLst>
  <p:sldIdLst>
    <p:sldId id="274" r:id="rId15"/>
    <p:sldId id="277" r:id="rId16"/>
    <p:sldId id="289" r:id="rId17"/>
    <p:sldId id="300" r:id="rId18"/>
    <p:sldId id="290" r:id="rId19"/>
    <p:sldId id="291" r:id="rId20"/>
    <p:sldId id="292" r:id="rId21"/>
    <p:sldId id="295" r:id="rId22"/>
    <p:sldId id="294" r:id="rId23"/>
    <p:sldId id="284" r:id="rId24"/>
    <p:sldId id="296" r:id="rId25"/>
    <p:sldId id="297" r:id="rId26"/>
    <p:sldId id="298" r:id="rId27"/>
    <p:sldId id="288" r:id="rId28"/>
    <p:sldId id="299" r:id="rId29"/>
  </p:sldIdLst>
  <p:sldSz cx="9144000" cy="6858000" type="screen4x3"/>
  <p:notesSz cx="6883400" cy="9906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b="1" kern="1200">
        <a:solidFill>
          <a:srgbClr val="FFFFFF"/>
        </a:solidFill>
        <a:latin typeface="Verdana" pitchFamily="34" charset="0"/>
        <a:ea typeface="ＭＳ ゴシック" pitchFamily="-32" charset="-128"/>
        <a:cs typeface="+mn-cs"/>
        <a:sym typeface="GillSans" charset="0"/>
      </a:defRPr>
    </a:lvl1pPr>
    <a:lvl2pPr marL="457200" algn="ctr" rtl="0" fontAlgn="base">
      <a:spcBef>
        <a:spcPct val="0"/>
      </a:spcBef>
      <a:spcAft>
        <a:spcPct val="0"/>
      </a:spcAft>
      <a:defRPr b="1" kern="1200">
        <a:solidFill>
          <a:srgbClr val="FFFFFF"/>
        </a:solidFill>
        <a:latin typeface="Verdana" pitchFamily="34" charset="0"/>
        <a:ea typeface="ＭＳ ゴシック" pitchFamily="-32" charset="-128"/>
        <a:cs typeface="+mn-cs"/>
        <a:sym typeface="GillSans" charset="0"/>
      </a:defRPr>
    </a:lvl2pPr>
    <a:lvl3pPr marL="914400" algn="ctr" rtl="0" fontAlgn="base">
      <a:spcBef>
        <a:spcPct val="0"/>
      </a:spcBef>
      <a:spcAft>
        <a:spcPct val="0"/>
      </a:spcAft>
      <a:defRPr b="1" kern="1200">
        <a:solidFill>
          <a:srgbClr val="FFFFFF"/>
        </a:solidFill>
        <a:latin typeface="Verdana" pitchFamily="34" charset="0"/>
        <a:ea typeface="ＭＳ ゴシック" pitchFamily="-32" charset="-128"/>
        <a:cs typeface="+mn-cs"/>
        <a:sym typeface="GillSans" charset="0"/>
      </a:defRPr>
    </a:lvl3pPr>
    <a:lvl4pPr marL="1371600" algn="ctr" rtl="0" fontAlgn="base">
      <a:spcBef>
        <a:spcPct val="0"/>
      </a:spcBef>
      <a:spcAft>
        <a:spcPct val="0"/>
      </a:spcAft>
      <a:defRPr b="1" kern="1200">
        <a:solidFill>
          <a:srgbClr val="FFFFFF"/>
        </a:solidFill>
        <a:latin typeface="Verdana" pitchFamily="34" charset="0"/>
        <a:ea typeface="ＭＳ ゴシック" pitchFamily="-32" charset="-128"/>
        <a:cs typeface="+mn-cs"/>
        <a:sym typeface="GillSans" charset="0"/>
      </a:defRPr>
    </a:lvl4pPr>
    <a:lvl5pPr marL="1828800" algn="ctr" rtl="0" fontAlgn="base">
      <a:spcBef>
        <a:spcPct val="0"/>
      </a:spcBef>
      <a:spcAft>
        <a:spcPct val="0"/>
      </a:spcAft>
      <a:defRPr b="1" kern="1200">
        <a:solidFill>
          <a:srgbClr val="FFFFFF"/>
        </a:solidFill>
        <a:latin typeface="Verdana" pitchFamily="34" charset="0"/>
        <a:ea typeface="ＭＳ ゴシック" pitchFamily="-32" charset="-128"/>
        <a:cs typeface="+mn-cs"/>
        <a:sym typeface="GillSans" charset="0"/>
      </a:defRPr>
    </a:lvl5pPr>
    <a:lvl6pPr marL="2286000" algn="l" defTabSz="914400" rtl="0" eaLnBrk="1" latinLnBrk="0" hangingPunct="1">
      <a:defRPr b="1" kern="1200">
        <a:solidFill>
          <a:srgbClr val="FFFFFF"/>
        </a:solidFill>
        <a:latin typeface="Verdana" pitchFamily="34" charset="0"/>
        <a:ea typeface="ＭＳ ゴシック" pitchFamily="-32" charset="-128"/>
        <a:cs typeface="+mn-cs"/>
        <a:sym typeface="GillSans" charset="0"/>
      </a:defRPr>
    </a:lvl6pPr>
    <a:lvl7pPr marL="2743200" algn="l" defTabSz="914400" rtl="0" eaLnBrk="1" latinLnBrk="0" hangingPunct="1">
      <a:defRPr b="1" kern="1200">
        <a:solidFill>
          <a:srgbClr val="FFFFFF"/>
        </a:solidFill>
        <a:latin typeface="Verdana" pitchFamily="34" charset="0"/>
        <a:ea typeface="ＭＳ ゴシック" pitchFamily="-32" charset="-128"/>
        <a:cs typeface="+mn-cs"/>
        <a:sym typeface="GillSans" charset="0"/>
      </a:defRPr>
    </a:lvl7pPr>
    <a:lvl8pPr marL="3200400" algn="l" defTabSz="914400" rtl="0" eaLnBrk="1" latinLnBrk="0" hangingPunct="1">
      <a:defRPr b="1" kern="1200">
        <a:solidFill>
          <a:srgbClr val="FFFFFF"/>
        </a:solidFill>
        <a:latin typeface="Verdana" pitchFamily="34" charset="0"/>
        <a:ea typeface="ＭＳ ゴシック" pitchFamily="-32" charset="-128"/>
        <a:cs typeface="+mn-cs"/>
        <a:sym typeface="GillSans" charset="0"/>
      </a:defRPr>
    </a:lvl8pPr>
    <a:lvl9pPr marL="3657600" algn="l" defTabSz="914400" rtl="0" eaLnBrk="1" latinLnBrk="0" hangingPunct="1">
      <a:defRPr b="1" kern="1200">
        <a:solidFill>
          <a:srgbClr val="FFFFFF"/>
        </a:solidFill>
        <a:latin typeface="Verdana" pitchFamily="34" charset="0"/>
        <a:ea typeface="ＭＳ ゴシック" pitchFamily="-32" charset="-128"/>
        <a:cs typeface="+mn-cs"/>
        <a:sym typeface="Gill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C1C0"/>
    <a:srgbClr val="A4A7A6"/>
    <a:srgbClr val="F3FA00"/>
    <a:srgbClr val="00FFFF"/>
    <a:srgbClr val="9933FF"/>
    <a:srgbClr val="00CC00"/>
    <a:srgbClr val="FF99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03" autoAdjust="0"/>
    <p:restoredTop sz="96469" autoAdjust="0"/>
  </p:normalViewPr>
  <p:slideViewPr>
    <p:cSldViewPr>
      <p:cViewPr>
        <p:scale>
          <a:sx n="60" d="100"/>
          <a:sy n="60" d="100"/>
        </p:scale>
        <p:origin x="-2304" y="-768"/>
      </p:cViewPr>
      <p:guideLst>
        <p:guide orient="horz" pos="2160"/>
        <p:guide pos="28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88" d="100"/>
          <a:sy n="88" d="100"/>
        </p:scale>
        <p:origin x="-1044" y="402"/>
      </p:cViewPr>
      <p:guideLst>
        <p:guide orient="horz" pos="3120"/>
        <p:guide pos="216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endParaRPr lang="pt-BR"/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8900" y="0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pt-BR"/>
          </a:p>
        </p:txBody>
      </p:sp>
      <p:sp>
        <p:nvSpPr>
          <p:cNvPr id="208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endParaRPr lang="pt-BR"/>
          </a:p>
        </p:txBody>
      </p:sp>
      <p:sp>
        <p:nvSpPr>
          <p:cNvPr id="208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8900" y="9409113"/>
            <a:ext cx="29829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5E276033-C953-4174-A227-F1D12A1BFDFA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2913" cy="4953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smtClean="0">
                <a:solidFill>
                  <a:schemeClr val="tx1"/>
                </a:solidFill>
                <a:latin typeface="GillSans" charset="0"/>
              </a:defRPr>
            </a:lvl1pPr>
          </a:lstStyle>
          <a:p>
            <a:pPr>
              <a:defRPr/>
            </a:pPr>
            <a:r>
              <a:rPr lang="pt-BR"/>
              <a:t>Mat-cad-1-top-5 – 3 Prova</a:t>
            </a:r>
          </a:p>
        </p:txBody>
      </p:sp>
      <p:sp>
        <p:nvSpPr>
          <p:cNvPr id="78851" name="Rectangle 3"/>
          <p:cNvSpPr>
            <a:spLocks noGrp="1"/>
          </p:cNvSpPr>
          <p:nvPr>
            <p:ph type="dt" idx="1"/>
          </p:nvPr>
        </p:nvSpPr>
        <p:spPr bwMode="auto">
          <a:xfrm>
            <a:off x="3900488" y="0"/>
            <a:ext cx="2982912" cy="4953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GillSans" charset="0"/>
              </a:defRPr>
            </a:lvl1pPr>
          </a:lstStyle>
          <a:p>
            <a:endParaRPr lang="pt-BR"/>
          </a:p>
        </p:txBody>
      </p:sp>
      <p:sp>
        <p:nvSpPr>
          <p:cNvPr id="2970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6520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3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917575" y="4705350"/>
            <a:ext cx="5048250" cy="44577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8854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9410700"/>
            <a:ext cx="2982913" cy="4953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latin typeface="GillSans" charset="0"/>
              </a:defRPr>
            </a:lvl1pPr>
          </a:lstStyle>
          <a:p>
            <a:endParaRPr lang="pt-BR"/>
          </a:p>
        </p:txBody>
      </p:sp>
      <p:sp>
        <p:nvSpPr>
          <p:cNvPr id="78855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900488" y="9410700"/>
            <a:ext cx="2982912" cy="4953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GillSans" charset="0"/>
              </a:defRPr>
            </a:lvl1pPr>
          </a:lstStyle>
          <a:p>
            <a:fld id="{2B614D1B-4A13-4CF0-8A61-146CC9D88877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San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San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San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San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San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30723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3BA3DD-4A31-4F82-B864-A9771570F4B6}" type="slidenum">
              <a:rPr lang="en-US"/>
              <a:pPr/>
              <a:t>1</a:t>
            </a:fld>
            <a:endParaRPr lang="en-US"/>
          </a:p>
        </p:txBody>
      </p:sp>
      <p:sp>
        <p:nvSpPr>
          <p:cNvPr id="3072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39939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800E69-EF0A-40A2-AFBD-429362EC5C8C}" type="slidenum">
              <a:rPr lang="en-US"/>
              <a:pPr/>
              <a:t>10</a:t>
            </a:fld>
            <a:endParaRPr lang="en-US"/>
          </a:p>
        </p:txBody>
      </p:sp>
      <p:sp>
        <p:nvSpPr>
          <p:cNvPr id="3994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40963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CE8482-1794-45F6-9954-188BB4C8FBE2}" type="slidenum">
              <a:rPr lang="en-US"/>
              <a:pPr/>
              <a:t>11</a:t>
            </a:fld>
            <a:endParaRPr lang="en-US"/>
          </a:p>
        </p:txBody>
      </p:sp>
      <p:sp>
        <p:nvSpPr>
          <p:cNvPr id="4096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41987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19521E-E9F2-4F4F-8459-11BE7A356701}" type="slidenum">
              <a:rPr lang="en-US"/>
              <a:pPr/>
              <a:t>12</a:t>
            </a:fld>
            <a:endParaRPr lang="en-US"/>
          </a:p>
        </p:txBody>
      </p:sp>
      <p:sp>
        <p:nvSpPr>
          <p:cNvPr id="4198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43011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16C95B-479F-4021-A5D2-07F940E48F0D}" type="slidenum">
              <a:rPr lang="en-US"/>
              <a:pPr/>
              <a:t>13</a:t>
            </a:fld>
            <a:endParaRPr lang="en-US"/>
          </a:p>
        </p:txBody>
      </p:sp>
      <p:sp>
        <p:nvSpPr>
          <p:cNvPr id="4301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44035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1FAC2A-8EF8-4C13-B300-08EF1DEB5187}" type="slidenum">
              <a:rPr lang="en-US"/>
              <a:pPr/>
              <a:t>14</a:t>
            </a:fld>
            <a:endParaRPr lang="en-US"/>
          </a:p>
        </p:txBody>
      </p:sp>
      <p:sp>
        <p:nvSpPr>
          <p:cNvPr id="4403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45059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CC8B52-4E98-4419-B7D4-082E83FAD2B9}" type="slidenum">
              <a:rPr lang="en-US"/>
              <a:pPr/>
              <a:t>15</a:t>
            </a:fld>
            <a:endParaRPr lang="en-US"/>
          </a:p>
        </p:txBody>
      </p:sp>
      <p:sp>
        <p:nvSpPr>
          <p:cNvPr id="4506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31747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F1A9D6-685B-4904-88CE-7A6793C81DA9}" type="slidenum">
              <a:rPr lang="en-US"/>
              <a:pPr/>
              <a:t>2</a:t>
            </a:fld>
            <a:endParaRPr lang="en-US"/>
          </a:p>
        </p:txBody>
      </p:sp>
      <p:sp>
        <p:nvSpPr>
          <p:cNvPr id="3174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32771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D2F279-0E90-45F0-9256-3878F5EDFDC7}" type="slidenum">
              <a:rPr lang="en-US"/>
              <a:pPr/>
              <a:t>3</a:t>
            </a:fld>
            <a:endParaRPr lang="en-US"/>
          </a:p>
        </p:txBody>
      </p:sp>
      <p:sp>
        <p:nvSpPr>
          <p:cNvPr id="3277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33795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C35188-A2A6-4F03-B359-6C833C6B5148}" type="slidenum">
              <a:rPr lang="en-US"/>
              <a:pPr/>
              <a:t>4</a:t>
            </a:fld>
            <a:endParaRPr lang="en-US"/>
          </a:p>
        </p:txBody>
      </p:sp>
      <p:sp>
        <p:nvSpPr>
          <p:cNvPr id="3379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7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34819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D484B6-C879-4C08-9127-557ABDB4F033}" type="slidenum">
              <a:rPr lang="en-US"/>
              <a:pPr/>
              <a:t>5</a:t>
            </a:fld>
            <a:endParaRPr lang="en-US"/>
          </a:p>
        </p:txBody>
      </p:sp>
      <p:sp>
        <p:nvSpPr>
          <p:cNvPr id="3482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35843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4DDED6-D24E-40D9-A58E-C0AD78EAC555}" type="slidenum">
              <a:rPr lang="en-US"/>
              <a:pPr/>
              <a:t>6</a:t>
            </a:fld>
            <a:endParaRPr lang="en-US"/>
          </a:p>
        </p:txBody>
      </p:sp>
      <p:sp>
        <p:nvSpPr>
          <p:cNvPr id="3584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5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36867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0AD9CB-514F-4249-A140-7E989EB62744}" type="slidenum">
              <a:rPr lang="en-US"/>
              <a:pPr/>
              <a:t>7</a:t>
            </a:fld>
            <a:endParaRPr lang="en-US"/>
          </a:p>
        </p:txBody>
      </p:sp>
      <p:sp>
        <p:nvSpPr>
          <p:cNvPr id="3686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9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37891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18F163-0626-4A40-A26F-F8631C89A4B4}" type="slidenum">
              <a:rPr lang="en-US"/>
              <a:pPr/>
              <a:t>8</a:t>
            </a:fld>
            <a:endParaRPr lang="en-US"/>
          </a:p>
        </p:txBody>
      </p:sp>
      <p:sp>
        <p:nvSpPr>
          <p:cNvPr id="3789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3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pt-BR"/>
              <a:t>Mat-cad-1-top-5 – 3 Prova</a:t>
            </a:r>
          </a:p>
        </p:txBody>
      </p:sp>
      <p:sp>
        <p:nvSpPr>
          <p:cNvPr id="38915" name="Rectangle 7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52745C-1AC1-45F0-9551-4ED702541A81}" type="slidenum">
              <a:rPr lang="en-US"/>
              <a:pPr/>
              <a:t>9</a:t>
            </a:fld>
            <a:endParaRPr lang="en-US"/>
          </a:p>
        </p:txBody>
      </p:sp>
      <p:sp>
        <p:nvSpPr>
          <p:cNvPr id="3891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381750" y="0"/>
            <a:ext cx="2000250" cy="12192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5848350" cy="12192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50875" y="1952625"/>
            <a:ext cx="1838325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641600" y="1952625"/>
            <a:ext cx="1838325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27800" y="180975"/>
            <a:ext cx="1958975" cy="604837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180975"/>
            <a:ext cx="5724525" cy="604837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50875" y="1952625"/>
            <a:ext cx="3841750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952625"/>
            <a:ext cx="3841750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27800" y="180975"/>
            <a:ext cx="1958975" cy="604837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180975"/>
            <a:ext cx="5724525" cy="604837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79988" y="1952625"/>
            <a:ext cx="1676400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08788" y="1952625"/>
            <a:ext cx="1677987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27800" y="180975"/>
            <a:ext cx="1958975" cy="604837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180975"/>
            <a:ext cx="5724525" cy="604837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50875" y="1952625"/>
            <a:ext cx="1838325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2641600" y="1952625"/>
            <a:ext cx="1838325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50875" y="885825"/>
            <a:ext cx="3841750" cy="5076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885825"/>
            <a:ext cx="3841750" cy="5076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27800" y="180975"/>
            <a:ext cx="1958975" cy="604837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180975"/>
            <a:ext cx="5724525" cy="604837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0"/>
            <a:ext cx="7477148" cy="762000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lnSpc>
                <a:spcPct val="100000"/>
              </a:lnSpc>
              <a:spcBef>
                <a:spcPts val="0"/>
              </a:spcBef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88012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880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50875" y="3533775"/>
            <a:ext cx="3841750" cy="790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3533775"/>
            <a:ext cx="3841750" cy="790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81000" y="838200"/>
            <a:ext cx="3924300" cy="38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457700" y="838200"/>
            <a:ext cx="3924300" cy="38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27800" y="1152525"/>
            <a:ext cx="1958975" cy="31718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1152525"/>
            <a:ext cx="5724525" cy="31718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7720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7720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7720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7720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50875" y="3448050"/>
            <a:ext cx="2276475" cy="2314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079750" y="3448050"/>
            <a:ext cx="2278063" cy="2314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181475" y="1076325"/>
            <a:ext cx="1176338" cy="46863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1076325"/>
            <a:ext cx="3378200" cy="46863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50875" y="3448050"/>
            <a:ext cx="2276475" cy="2314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079750" y="3448050"/>
            <a:ext cx="2278063" cy="2314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181475" y="1076325"/>
            <a:ext cx="1176338" cy="46863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50875" y="1076325"/>
            <a:ext cx="3378200" cy="46863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>
              <a:sym typeface="GillSans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80975"/>
            <a:ext cx="2057400" cy="594518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80975"/>
            <a:ext cx="6019800" cy="5945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AutoShape 37"/>
          <p:cNvSpPr>
            <a:spLocks/>
          </p:cNvSpPr>
          <p:nvPr userDrawn="1"/>
        </p:nvSpPr>
        <p:spPr bwMode="auto">
          <a:xfrm rot="16200000">
            <a:off x="4267200" y="1981200"/>
            <a:ext cx="609600" cy="91440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2387D">
                  <a:gamma/>
                  <a:shade val="46275"/>
                  <a:invGamma/>
                </a:srgbClr>
              </a:gs>
              <a:gs pos="50000">
                <a:srgbClr val="92387D"/>
              </a:gs>
              <a:gs pos="100000">
                <a:srgbClr val="92387D">
                  <a:gamma/>
                  <a:shade val="46275"/>
                  <a:invGamma/>
                </a:srgbClr>
              </a:gs>
            </a:gsLst>
            <a:lin ang="5400000" scaled="1"/>
          </a:gradFill>
          <a:ln w="254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1027" name="Picture 1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458200" y="6400800"/>
            <a:ext cx="533400" cy="322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044" name="Text Box 20"/>
          <p:cNvSpPr txBox="1">
            <a:spLocks/>
          </p:cNvSpPr>
          <p:nvPr userDrawn="1"/>
        </p:nvSpPr>
        <p:spPr bwMode="auto">
          <a:xfrm>
            <a:off x="228600" y="134938"/>
            <a:ext cx="7162800" cy="77946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pt-BR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29" name="Rectangle 24"/>
          <p:cNvSpPr>
            <a:spLocks noGrp="1"/>
          </p:cNvSpPr>
          <p:nvPr>
            <p:ph type="title"/>
          </p:nvPr>
        </p:nvSpPr>
        <p:spPr bwMode="auto">
          <a:xfrm>
            <a:off x="381000" y="0"/>
            <a:ext cx="4205288" cy="762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25"/>
          <p:cNvSpPr>
            <a:spLocks noGrp="1"/>
          </p:cNvSpPr>
          <p:nvPr>
            <p:ph type="body" idx="1"/>
          </p:nvPr>
        </p:nvSpPr>
        <p:spPr bwMode="auto">
          <a:xfrm>
            <a:off x="381000" y="838200"/>
            <a:ext cx="80010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1059" name="Picture 35" descr="fechar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77200" y="6402388"/>
            <a:ext cx="228600" cy="228600"/>
          </a:xfrm>
          <a:prstGeom prst="rect">
            <a:avLst/>
          </a:prstGeom>
          <a:noFill/>
          <a:effectLst>
            <a:outerShdw dist="12700" dir="2700000" algn="ctr" rotWithShape="0">
              <a:srgbClr val="808080">
                <a:alpha val="64999"/>
              </a:srgbClr>
            </a:outerShdw>
          </a:effectLst>
        </p:spPr>
      </p:pic>
      <p:pic>
        <p:nvPicPr>
          <p:cNvPr id="1032" name="Picture 9" descr="1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69225" y="6408738"/>
            <a:ext cx="230188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iming>
    <p:tnLst>
      <p:par>
        <p:cTn id="1" dur="indefinite" restart="never" nodeType="tmRoot"/>
      </p:par>
    </p:tnLst>
  </p:timing>
  <p:txStyles>
    <p:titleStyle>
      <a:lvl1pPr algn="l" defTabSz="576263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+mj-lt"/>
          <a:ea typeface="+mj-ea"/>
          <a:cs typeface="+mj-cs"/>
        </a:defRPr>
      </a:lvl1pPr>
      <a:lvl2pPr algn="l" defTabSz="576263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ゴシック" pitchFamily="49" charset="-128"/>
        </a:defRPr>
      </a:lvl2pPr>
      <a:lvl3pPr algn="l" defTabSz="576263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ゴシック" pitchFamily="49" charset="-128"/>
        </a:defRPr>
      </a:lvl3pPr>
      <a:lvl4pPr algn="l" defTabSz="576263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ゴシック" pitchFamily="49" charset="-128"/>
        </a:defRPr>
      </a:lvl4pPr>
      <a:lvl5pPr algn="l" defTabSz="576263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ゴシック" pitchFamily="49" charset="-128"/>
        </a:defRPr>
      </a:lvl5pPr>
      <a:lvl6pPr marL="457200" algn="l" defTabSz="576263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ゴシック" pitchFamily="49" charset="-128"/>
        </a:defRPr>
      </a:lvl6pPr>
      <a:lvl7pPr marL="914400" algn="l" defTabSz="576263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ゴシック" pitchFamily="49" charset="-128"/>
        </a:defRPr>
      </a:lvl7pPr>
      <a:lvl8pPr marL="1371600" algn="l" defTabSz="576263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ゴシック" pitchFamily="49" charset="-128"/>
        </a:defRPr>
      </a:lvl8pPr>
      <a:lvl9pPr marL="1828800" algn="l" defTabSz="576263" rtl="0" fontAlgn="base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  <a:ea typeface="ＭＳ ゴシック" pitchFamily="49" charset="-128"/>
        </a:defRPr>
      </a:lvl9pPr>
    </p:titleStyle>
    <p:bodyStyle>
      <a:lvl1pPr marL="58738" indent="-58738" algn="l" defTabSz="576263" rtl="0" eaLnBrk="0" fontAlgn="base" hangingPunct="0">
        <a:lnSpc>
          <a:spcPct val="110000"/>
        </a:lnSpc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966788" indent="-336550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–"/>
        <a:defRPr sz="1600">
          <a:solidFill>
            <a:schemeClr val="bg2"/>
          </a:solidFill>
          <a:latin typeface="+mn-lt"/>
          <a:ea typeface="+mn-ea"/>
        </a:defRPr>
      </a:lvl2pPr>
      <a:lvl3pPr marL="1417638" indent="-336550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1600">
          <a:solidFill>
            <a:schemeClr val="bg2"/>
          </a:solidFill>
          <a:latin typeface="+mn-lt"/>
          <a:ea typeface="+mn-ea"/>
        </a:defRPr>
      </a:lvl3pPr>
      <a:lvl4pPr marL="1868488" indent="-336550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1600">
          <a:solidFill>
            <a:schemeClr val="bg2"/>
          </a:solidFill>
          <a:latin typeface="+mn-lt"/>
          <a:ea typeface="+mn-ea"/>
        </a:defRPr>
      </a:lvl4pPr>
      <a:lvl5pPr marL="2319338" indent="-336550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1600">
          <a:solidFill>
            <a:schemeClr val="bg2"/>
          </a:solidFill>
          <a:latin typeface="+mn-lt"/>
          <a:ea typeface="+mn-ea"/>
        </a:defRPr>
      </a:lvl5pPr>
      <a:lvl6pPr marL="2776538" indent="-336550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1600">
          <a:solidFill>
            <a:schemeClr val="bg2"/>
          </a:solidFill>
          <a:latin typeface="+mn-lt"/>
          <a:ea typeface="+mn-ea"/>
        </a:defRPr>
      </a:lvl6pPr>
      <a:lvl7pPr marL="3233738" indent="-336550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1600">
          <a:solidFill>
            <a:schemeClr val="bg2"/>
          </a:solidFill>
          <a:latin typeface="+mn-lt"/>
          <a:ea typeface="+mn-ea"/>
        </a:defRPr>
      </a:lvl7pPr>
      <a:lvl8pPr marL="3690938" indent="-336550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1600">
          <a:solidFill>
            <a:schemeClr val="bg2"/>
          </a:solidFill>
          <a:latin typeface="+mn-lt"/>
          <a:ea typeface="+mn-ea"/>
        </a:defRPr>
      </a:lvl8pPr>
      <a:lvl9pPr marL="4148138" indent="-336550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1600">
          <a:solidFill>
            <a:schemeClr val="bg2"/>
          </a:solidFill>
          <a:latin typeface="+mn-lt"/>
          <a:ea typeface="+mn-ea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2" tx1="lt1" bg2="dk1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471488" indent="-334963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655638" indent="-334963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2pPr>
      <a:lvl3pPr marL="839788" indent="-334963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3pPr>
      <a:lvl4pPr marL="1031875" indent="-336550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4pPr>
      <a:lvl5pPr marL="1216025" indent="-336550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5pPr>
      <a:lvl6pPr marL="1673225" indent="-336550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6pPr>
      <a:lvl7pPr marL="2130425" indent="-336550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7pPr>
      <a:lvl8pPr marL="2587625" indent="-336550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8pPr>
      <a:lvl9pPr marL="3044825" indent="-336550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50875" y="180975"/>
            <a:ext cx="7835900" cy="172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title style</a:t>
            </a:r>
          </a:p>
        </p:txBody>
      </p:sp>
      <p:sp>
        <p:nvSpPr>
          <p:cNvPr id="10243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50875" y="1952625"/>
            <a:ext cx="3829050" cy="427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Sans" charset="0"/>
              </a:rPr>
              <a:t>Second level</a:t>
            </a:r>
          </a:p>
          <a:p>
            <a:pPr lvl="2"/>
            <a:r>
              <a:rPr lang="en-US" smtClean="0">
                <a:sym typeface="GillSans" charset="0"/>
              </a:rPr>
              <a:t>Third level</a:t>
            </a:r>
          </a:p>
          <a:p>
            <a:pPr lvl="3"/>
            <a:r>
              <a:rPr lang="en-US" smtClean="0">
                <a:sym typeface="GillSans" charset="0"/>
              </a:rPr>
              <a:t>Fourth level</a:t>
            </a:r>
          </a:p>
          <a:p>
            <a:pPr lvl="4"/>
            <a:r>
              <a:rPr lang="en-US" smtClean="0">
                <a:sym typeface="Gill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400050" indent="-295275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584200" indent="-296863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2800">
          <a:solidFill>
            <a:schemeClr val="tx1"/>
          </a:solidFill>
          <a:latin typeface="+mn-lt"/>
          <a:ea typeface="+mn-ea"/>
          <a:sym typeface="GillSans" charset="0"/>
        </a:defRPr>
      </a:lvl2pPr>
      <a:lvl3pPr marL="768350" indent="-296863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2400">
          <a:solidFill>
            <a:schemeClr val="tx1"/>
          </a:solidFill>
          <a:latin typeface="+mn-lt"/>
          <a:ea typeface="+mn-ea"/>
          <a:sym typeface="GillSans" charset="0"/>
        </a:defRPr>
      </a:lvl3pPr>
      <a:lvl4pPr marL="960438" indent="-296863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2000">
          <a:solidFill>
            <a:schemeClr val="tx1"/>
          </a:solidFill>
          <a:latin typeface="+mn-lt"/>
          <a:ea typeface="+mn-ea"/>
          <a:sym typeface="GillSans" charset="0"/>
        </a:defRPr>
      </a:lvl4pPr>
      <a:lvl5pPr marL="1144588" indent="-296863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2000">
          <a:solidFill>
            <a:schemeClr val="tx1"/>
          </a:solidFill>
          <a:latin typeface="+mn-lt"/>
          <a:ea typeface="+mn-ea"/>
          <a:sym typeface="GillSans" charset="0"/>
        </a:defRPr>
      </a:lvl5pPr>
      <a:lvl6pPr marL="1601788" indent="-296863" algn="l" defTabSz="576263" rtl="0" fontAlgn="base">
        <a:spcBef>
          <a:spcPts val="29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6pPr>
      <a:lvl7pPr marL="2058988" indent="-296863" algn="l" defTabSz="576263" rtl="0" fontAlgn="base">
        <a:spcBef>
          <a:spcPts val="29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7pPr>
      <a:lvl8pPr marL="2516188" indent="-296863" algn="l" defTabSz="576263" rtl="0" fontAlgn="base">
        <a:spcBef>
          <a:spcPts val="29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8pPr>
      <a:lvl9pPr marL="2973388" indent="-296863" algn="l" defTabSz="576263" rtl="0" fontAlgn="base">
        <a:spcBef>
          <a:spcPts val="29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50875" y="180975"/>
            <a:ext cx="7835900" cy="172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title style</a:t>
            </a:r>
          </a:p>
        </p:txBody>
      </p:sp>
      <p:sp>
        <p:nvSpPr>
          <p:cNvPr id="11267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50875" y="1952625"/>
            <a:ext cx="7835900" cy="427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Sans" charset="0"/>
              </a:rPr>
              <a:t>Second level</a:t>
            </a:r>
          </a:p>
          <a:p>
            <a:pPr lvl="2"/>
            <a:r>
              <a:rPr lang="en-US" smtClean="0">
                <a:sym typeface="GillSans" charset="0"/>
              </a:rPr>
              <a:t>Third level</a:t>
            </a:r>
          </a:p>
          <a:p>
            <a:pPr lvl="3"/>
            <a:r>
              <a:rPr lang="en-US" smtClean="0">
                <a:sym typeface="GillSans" charset="0"/>
              </a:rPr>
              <a:t>Fourth level</a:t>
            </a:r>
          </a:p>
          <a:p>
            <a:pPr lvl="4"/>
            <a:r>
              <a:rPr lang="en-US" smtClean="0">
                <a:sym typeface="Gill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400050" indent="-295275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584200" indent="-296863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800">
          <a:solidFill>
            <a:schemeClr val="tx1"/>
          </a:solidFill>
          <a:latin typeface="+mn-lt"/>
          <a:ea typeface="+mn-ea"/>
          <a:sym typeface="GillSans" charset="0"/>
        </a:defRPr>
      </a:lvl2pPr>
      <a:lvl3pPr marL="768350" indent="-296863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400">
          <a:solidFill>
            <a:schemeClr val="tx1"/>
          </a:solidFill>
          <a:latin typeface="+mn-lt"/>
          <a:ea typeface="+mn-ea"/>
          <a:sym typeface="GillSans" charset="0"/>
        </a:defRPr>
      </a:lvl3pPr>
      <a:lvl4pPr marL="960438" indent="-296863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000">
          <a:solidFill>
            <a:schemeClr val="tx1"/>
          </a:solidFill>
          <a:latin typeface="+mn-lt"/>
          <a:ea typeface="+mn-ea"/>
          <a:sym typeface="GillSans" charset="0"/>
        </a:defRPr>
      </a:lvl4pPr>
      <a:lvl5pPr marL="1144588" indent="-296863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000">
          <a:solidFill>
            <a:schemeClr val="tx1"/>
          </a:solidFill>
          <a:latin typeface="+mn-lt"/>
          <a:ea typeface="+mn-ea"/>
          <a:sym typeface="GillSans" charset="0"/>
        </a:defRPr>
      </a:lvl5pPr>
      <a:lvl6pPr marL="1601788" indent="-296863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6pPr>
      <a:lvl7pPr marL="2058988" indent="-296863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7pPr>
      <a:lvl8pPr marL="2516188" indent="-296863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8pPr>
      <a:lvl9pPr marL="2973388" indent="-296863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50875" y="180975"/>
            <a:ext cx="7835900" cy="172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title style</a:t>
            </a:r>
          </a:p>
        </p:txBody>
      </p:sp>
      <p:sp>
        <p:nvSpPr>
          <p:cNvPr id="12291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4979988" y="1952625"/>
            <a:ext cx="3506787" cy="427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Sans" charset="0"/>
              </a:rPr>
              <a:t>Second level</a:t>
            </a:r>
          </a:p>
          <a:p>
            <a:pPr lvl="2"/>
            <a:r>
              <a:rPr lang="en-US" smtClean="0">
                <a:sym typeface="GillSans" charset="0"/>
              </a:rPr>
              <a:t>Third level</a:t>
            </a:r>
          </a:p>
          <a:p>
            <a:pPr lvl="3"/>
            <a:r>
              <a:rPr lang="en-US" smtClean="0">
                <a:sym typeface="GillSans" charset="0"/>
              </a:rPr>
              <a:t>Fourth level</a:t>
            </a:r>
          </a:p>
          <a:p>
            <a:pPr lvl="4"/>
            <a:r>
              <a:rPr lang="en-US" smtClean="0">
                <a:sym typeface="Gill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400050" indent="-295275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584200" indent="-296863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2800">
          <a:solidFill>
            <a:schemeClr val="tx1"/>
          </a:solidFill>
          <a:latin typeface="+mn-lt"/>
          <a:ea typeface="+mn-ea"/>
          <a:sym typeface="GillSans" charset="0"/>
        </a:defRPr>
      </a:lvl2pPr>
      <a:lvl3pPr marL="768350" indent="-296863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2400">
          <a:solidFill>
            <a:schemeClr val="tx1"/>
          </a:solidFill>
          <a:latin typeface="+mn-lt"/>
          <a:ea typeface="+mn-ea"/>
          <a:sym typeface="GillSans" charset="0"/>
        </a:defRPr>
      </a:lvl3pPr>
      <a:lvl4pPr marL="960438" indent="-296863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2000">
          <a:solidFill>
            <a:schemeClr val="tx1"/>
          </a:solidFill>
          <a:latin typeface="+mn-lt"/>
          <a:ea typeface="+mn-ea"/>
          <a:sym typeface="GillSans" charset="0"/>
        </a:defRPr>
      </a:lvl4pPr>
      <a:lvl5pPr marL="1144588" indent="-296863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2000">
          <a:solidFill>
            <a:schemeClr val="tx1"/>
          </a:solidFill>
          <a:latin typeface="+mn-lt"/>
          <a:ea typeface="+mn-ea"/>
          <a:sym typeface="GillSans" charset="0"/>
        </a:defRPr>
      </a:lvl5pPr>
      <a:lvl6pPr marL="1601788" indent="-296863" algn="l" defTabSz="576263" rtl="0" fontAlgn="base">
        <a:spcBef>
          <a:spcPts val="29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6pPr>
      <a:lvl7pPr marL="2058988" indent="-296863" algn="l" defTabSz="576263" rtl="0" fontAlgn="base">
        <a:spcBef>
          <a:spcPts val="29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7pPr>
      <a:lvl8pPr marL="2516188" indent="-296863" algn="l" defTabSz="576263" rtl="0" fontAlgn="base">
        <a:spcBef>
          <a:spcPts val="29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8pPr>
      <a:lvl9pPr marL="2973388" indent="-296863" algn="l" defTabSz="576263" rtl="0" fontAlgn="base">
        <a:spcBef>
          <a:spcPts val="29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650875" y="1952625"/>
            <a:ext cx="3829050" cy="42767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Sans" charset="0"/>
              </a:rPr>
              <a:t>Second level</a:t>
            </a:r>
          </a:p>
          <a:p>
            <a:pPr lvl="2"/>
            <a:r>
              <a:rPr lang="en-US" smtClean="0">
                <a:sym typeface="GillSans" charset="0"/>
              </a:rPr>
              <a:t>Third level</a:t>
            </a:r>
          </a:p>
          <a:p>
            <a:pPr lvl="3"/>
            <a:r>
              <a:rPr lang="en-US" smtClean="0">
                <a:sym typeface="GillSans" charset="0"/>
              </a:rPr>
              <a:t>Fourth level</a:t>
            </a:r>
          </a:p>
          <a:p>
            <a:pPr lvl="4"/>
            <a:r>
              <a:rPr lang="en-US" smtClean="0">
                <a:sym typeface="GillSans" charset="0"/>
              </a:rPr>
              <a:t>Fifth level</a:t>
            </a:r>
          </a:p>
        </p:txBody>
      </p:sp>
      <p:sp>
        <p:nvSpPr>
          <p:cNvPr id="13315" name="Rectangle 2"/>
          <p:cNvSpPr>
            <a:spLocks noChangeArrowheads="1"/>
          </p:cNvSpPr>
          <p:nvPr>
            <p:ph type="title"/>
          </p:nvPr>
        </p:nvSpPr>
        <p:spPr bwMode="auto">
          <a:xfrm>
            <a:off x="650875" y="180975"/>
            <a:ext cx="7835900" cy="172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400050" indent="-295275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584200" indent="-296863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2800">
          <a:solidFill>
            <a:schemeClr val="tx1"/>
          </a:solidFill>
          <a:latin typeface="+mn-lt"/>
          <a:ea typeface="+mn-ea"/>
          <a:sym typeface="GillSans" charset="0"/>
        </a:defRPr>
      </a:lvl2pPr>
      <a:lvl3pPr marL="768350" indent="-296863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2400">
          <a:solidFill>
            <a:schemeClr val="tx1"/>
          </a:solidFill>
          <a:latin typeface="+mn-lt"/>
          <a:ea typeface="+mn-ea"/>
          <a:sym typeface="GillSans" charset="0"/>
        </a:defRPr>
      </a:lvl3pPr>
      <a:lvl4pPr marL="960438" indent="-296863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2000">
          <a:solidFill>
            <a:schemeClr val="tx1"/>
          </a:solidFill>
          <a:latin typeface="+mn-lt"/>
          <a:ea typeface="+mn-ea"/>
          <a:sym typeface="GillSans" charset="0"/>
        </a:defRPr>
      </a:lvl4pPr>
      <a:lvl5pPr marL="1144588" indent="-296863" algn="l" defTabSz="576263" rtl="0" eaLnBrk="0" fontAlgn="base" hangingPunct="0">
        <a:spcBef>
          <a:spcPts val="2900"/>
        </a:spcBef>
        <a:spcAft>
          <a:spcPct val="0"/>
        </a:spcAft>
        <a:buSzPct val="171000"/>
        <a:buFont typeface="GillSans" charset="0"/>
        <a:buChar char="•"/>
        <a:defRPr sz="2000">
          <a:solidFill>
            <a:schemeClr val="tx1"/>
          </a:solidFill>
          <a:latin typeface="+mn-lt"/>
          <a:ea typeface="+mn-ea"/>
          <a:sym typeface="GillSans" charset="0"/>
        </a:defRPr>
      </a:lvl5pPr>
      <a:lvl6pPr marL="1601788" indent="-296863" algn="l" defTabSz="576263" rtl="0" fontAlgn="base">
        <a:spcBef>
          <a:spcPts val="29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6pPr>
      <a:lvl7pPr marL="2058988" indent="-296863" algn="l" defTabSz="576263" rtl="0" fontAlgn="base">
        <a:spcBef>
          <a:spcPts val="29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7pPr>
      <a:lvl8pPr marL="2516188" indent="-296863" algn="l" defTabSz="576263" rtl="0" fontAlgn="base">
        <a:spcBef>
          <a:spcPts val="29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8pPr>
      <a:lvl9pPr marL="2973388" indent="-296863" algn="l" defTabSz="576263" rtl="0" fontAlgn="base">
        <a:spcBef>
          <a:spcPts val="2900"/>
        </a:spcBef>
        <a:spcAft>
          <a:spcPct val="0"/>
        </a:spcAft>
        <a:buSzPct val="171000"/>
        <a:buFont typeface="GillSans" charset="0"/>
        <a:buChar char="•"/>
        <a:defRPr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650875" y="885825"/>
            <a:ext cx="7835900" cy="50768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Sans" charset="0"/>
              </a:rPr>
              <a:t>Second level</a:t>
            </a:r>
          </a:p>
          <a:p>
            <a:pPr lvl="2"/>
            <a:r>
              <a:rPr lang="en-US" smtClean="0">
                <a:sym typeface="GillSans" charset="0"/>
              </a:rPr>
              <a:t>Third level</a:t>
            </a:r>
          </a:p>
          <a:p>
            <a:pPr lvl="3"/>
            <a:r>
              <a:rPr lang="en-US" smtClean="0">
                <a:sym typeface="GillSans" charset="0"/>
              </a:rPr>
              <a:t>Fourth level</a:t>
            </a:r>
          </a:p>
          <a:p>
            <a:pPr lvl="4"/>
            <a:r>
              <a:rPr lang="en-US" smtClean="0">
                <a:sym typeface="Gill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439738" indent="-334963" algn="l" defTabSz="576263" rtl="0" eaLnBrk="0" fontAlgn="base" hangingPunct="0">
        <a:spcBef>
          <a:spcPts val="3088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623888" indent="-336550" algn="l" defTabSz="576263" rtl="0" eaLnBrk="0" fontAlgn="base" hangingPunct="0">
        <a:spcBef>
          <a:spcPts val="3088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2pPr>
      <a:lvl3pPr marL="808038" indent="-336550" algn="l" defTabSz="576263" rtl="0" eaLnBrk="0" fontAlgn="base" hangingPunct="0">
        <a:spcBef>
          <a:spcPts val="3088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3pPr>
      <a:lvl4pPr marL="1000125" indent="-336550" algn="l" defTabSz="576263" rtl="0" eaLnBrk="0" fontAlgn="base" hangingPunct="0">
        <a:spcBef>
          <a:spcPts val="3088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4pPr>
      <a:lvl5pPr marL="1184275" indent="-336550" algn="l" defTabSz="576263" rtl="0" eaLnBrk="0" fontAlgn="base" hangingPunct="0">
        <a:spcBef>
          <a:spcPts val="3088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5pPr>
      <a:lvl6pPr marL="1641475" indent="-336550" algn="l" defTabSz="576263" rtl="0" fontAlgn="base">
        <a:spcBef>
          <a:spcPts val="3088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6pPr>
      <a:lvl7pPr marL="2098675" indent="-336550" algn="l" defTabSz="576263" rtl="0" fontAlgn="base">
        <a:spcBef>
          <a:spcPts val="3088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7pPr>
      <a:lvl8pPr marL="2555875" indent="-336550" algn="l" defTabSz="576263" rtl="0" fontAlgn="base">
        <a:spcBef>
          <a:spcPts val="3088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8pPr>
      <a:lvl9pPr marL="3013075" indent="-336550" algn="l" defTabSz="576263" rtl="0" fontAlgn="base">
        <a:spcBef>
          <a:spcPts val="3088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50875" y="2085975"/>
            <a:ext cx="7835900" cy="2676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342900" indent="-342900" algn="ctr" defTabSz="576263" rtl="0" eaLnBrk="0" fontAlgn="base" hangingPunct="0"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742950" indent="-285750" algn="ctr" defTabSz="576263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sym typeface="GillSans" charset="0"/>
        </a:defRPr>
      </a:lvl2pPr>
      <a:lvl3pPr marL="1143000" indent="-228600" algn="ctr" defTabSz="576263" rtl="0" eaLnBrk="0" fontAlgn="base" hangingPunct="0"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sym typeface="GillSans" charset="0"/>
        </a:defRPr>
      </a:lvl3pPr>
      <a:lvl4pPr marL="1600200" indent="-228600" algn="ctr" defTabSz="576263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sym typeface="GillSans" charset="0"/>
        </a:defRPr>
      </a:lvl4pPr>
      <a:lvl5pPr marL="2057400" indent="-228600" algn="ctr" defTabSz="576263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50875" y="1152525"/>
            <a:ext cx="7835900" cy="2314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title style</a:t>
            </a:r>
          </a:p>
        </p:txBody>
      </p:sp>
      <p:sp>
        <p:nvSpPr>
          <p:cNvPr id="4099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50875" y="3533775"/>
            <a:ext cx="7835900" cy="790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Sans" charset="0"/>
              </a:rPr>
              <a:t>Second level</a:t>
            </a:r>
          </a:p>
          <a:p>
            <a:pPr lvl="2"/>
            <a:r>
              <a:rPr lang="en-US" smtClean="0">
                <a:sym typeface="GillSans" charset="0"/>
              </a:rPr>
              <a:t>Third level</a:t>
            </a:r>
          </a:p>
          <a:p>
            <a:pPr lvl="3"/>
            <a:r>
              <a:rPr lang="en-US" smtClean="0">
                <a:sym typeface="GillSans" charset="0"/>
              </a:rPr>
              <a:t>Fourth level</a:t>
            </a:r>
          </a:p>
          <a:p>
            <a:pPr lvl="4"/>
            <a:r>
              <a:rPr lang="en-US" smtClean="0">
                <a:sym typeface="Gill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342900" indent="-342900" algn="ctr" defTabSz="576263" rtl="0" eaLnBrk="0" fontAlgn="base" hangingPunct="0"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742950" indent="-285750" algn="ctr" defTabSz="576263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sym typeface="GillSans" charset="0"/>
        </a:defRPr>
      </a:lvl2pPr>
      <a:lvl3pPr marL="1143000" indent="-228600" algn="ctr" defTabSz="576263" rtl="0" eaLnBrk="0" fontAlgn="base" hangingPunct="0"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sym typeface="GillSans" charset="0"/>
        </a:defRPr>
      </a:lvl3pPr>
      <a:lvl4pPr marL="1600200" indent="-228600" algn="ctr" defTabSz="576263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sym typeface="GillSans" charset="0"/>
        </a:defRPr>
      </a:lvl4pPr>
      <a:lvl5pPr marL="2057400" indent="-228600" algn="ctr" defTabSz="576263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50875" y="5181600"/>
            <a:ext cx="7835900" cy="1190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342900" indent="-342900" algn="ctr" defTabSz="576263" rtl="0" eaLnBrk="0" fontAlgn="base" hangingPunct="0"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742950" indent="-285750" algn="ctr" defTabSz="576263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sym typeface="GillSans" charset="0"/>
        </a:defRPr>
      </a:lvl2pPr>
      <a:lvl3pPr marL="1143000" indent="-228600" algn="ctr" defTabSz="576263" rtl="0" eaLnBrk="0" fontAlgn="base" hangingPunct="0"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sym typeface="GillSans" charset="0"/>
        </a:defRPr>
      </a:lvl3pPr>
      <a:lvl4pPr marL="1600200" indent="-228600" algn="ctr" defTabSz="576263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sym typeface="GillSans" charset="0"/>
        </a:defRPr>
      </a:lvl4pPr>
      <a:lvl5pPr marL="2057400" indent="-228600" algn="ctr" defTabSz="576263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50875" y="5181600"/>
            <a:ext cx="7835900" cy="1190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342900" indent="-342900" algn="ctr" defTabSz="576263" rtl="0" eaLnBrk="0" fontAlgn="base" hangingPunct="0"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742950" indent="-285750" algn="ctr" defTabSz="576263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sym typeface="GillSans" charset="0"/>
        </a:defRPr>
      </a:lvl2pPr>
      <a:lvl3pPr marL="1143000" indent="-228600" algn="ctr" defTabSz="576263" rtl="0" eaLnBrk="0" fontAlgn="base" hangingPunct="0">
        <a:spcBef>
          <a:spcPct val="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sym typeface="GillSans" charset="0"/>
        </a:defRPr>
      </a:lvl3pPr>
      <a:lvl4pPr marL="1600200" indent="-228600" algn="ctr" defTabSz="576263" rtl="0" eaLnBrk="0" fontAlgn="base" hangingPunct="0">
        <a:spcBef>
          <a:spcPct val="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sym typeface="GillSans" charset="0"/>
        </a:defRPr>
      </a:lvl4pPr>
      <a:lvl5pPr marL="2057400" indent="-228600" algn="ctr" defTabSz="576263" rtl="0" eaLnBrk="0" fontAlgn="base" hangingPunct="0">
        <a:spcBef>
          <a:spcPct val="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50875" y="1076325"/>
            <a:ext cx="4706938" cy="2314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title style</a:t>
            </a:r>
          </a:p>
        </p:txBody>
      </p:sp>
      <p:sp>
        <p:nvSpPr>
          <p:cNvPr id="7171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50875" y="3448050"/>
            <a:ext cx="4706938" cy="2314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Sans" charset="0"/>
              </a:rPr>
              <a:t>Second level</a:t>
            </a:r>
          </a:p>
          <a:p>
            <a:pPr lvl="2"/>
            <a:r>
              <a:rPr lang="en-US" smtClean="0">
                <a:sym typeface="GillSans" charset="0"/>
              </a:rPr>
              <a:t>Third level</a:t>
            </a:r>
          </a:p>
          <a:p>
            <a:pPr lvl="3"/>
            <a:r>
              <a:rPr lang="en-US" smtClean="0">
                <a:sym typeface="GillSans" charset="0"/>
              </a:rPr>
              <a:t>Fourth level</a:t>
            </a:r>
          </a:p>
          <a:p>
            <a:pPr lvl="4"/>
            <a:r>
              <a:rPr lang="en-US" smtClean="0">
                <a:sym typeface="Gill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342900" indent="-342900" algn="ctr" defTabSz="576263" rtl="0" eaLnBrk="0" fontAlgn="base" hangingPunct="0">
        <a:spcBef>
          <a:spcPct val="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742950" indent="-285750" algn="ctr" defTabSz="576263" rtl="0" eaLnBrk="0" fontAlgn="base" hangingPunct="0">
        <a:spcBef>
          <a:spcPct val="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  <a:ea typeface="+mn-ea"/>
          <a:sym typeface="GillSans" charset="0"/>
        </a:defRPr>
      </a:lvl2pPr>
      <a:lvl3pPr marL="1143000" indent="-228600" algn="ctr" defTabSz="576263" rtl="0" eaLnBrk="0" fontAlgn="base" hangingPunct="0">
        <a:spcBef>
          <a:spcPct val="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  <a:ea typeface="+mn-ea"/>
          <a:sym typeface="GillSans" charset="0"/>
        </a:defRPr>
      </a:lvl3pPr>
      <a:lvl4pPr marL="1600200" indent="-228600" algn="ctr" defTabSz="576263" rtl="0" eaLnBrk="0" fontAlgn="base" hangingPunct="0">
        <a:spcBef>
          <a:spcPct val="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  <a:ea typeface="+mn-ea"/>
          <a:sym typeface="GillSans" charset="0"/>
        </a:defRPr>
      </a:lvl4pPr>
      <a:lvl5pPr marL="2057400" indent="-228600" algn="ctr" defTabSz="576263" rtl="0" eaLnBrk="0" fontAlgn="base" hangingPunct="0">
        <a:spcBef>
          <a:spcPct val="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  <a:ea typeface="+mn-ea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650875" y="1076325"/>
            <a:ext cx="4706938" cy="2314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title style</a:t>
            </a:r>
          </a:p>
        </p:txBody>
      </p:sp>
      <p:sp>
        <p:nvSpPr>
          <p:cNvPr id="8195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50875" y="3448050"/>
            <a:ext cx="4706938" cy="2314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Sans" charset="0"/>
              </a:rPr>
              <a:t>Second level</a:t>
            </a:r>
          </a:p>
          <a:p>
            <a:pPr lvl="2"/>
            <a:r>
              <a:rPr lang="en-US" smtClean="0">
                <a:sym typeface="GillSans" charset="0"/>
              </a:rPr>
              <a:t>Third level</a:t>
            </a:r>
          </a:p>
          <a:p>
            <a:pPr lvl="3"/>
            <a:r>
              <a:rPr lang="en-US" smtClean="0">
                <a:sym typeface="GillSans" charset="0"/>
              </a:rPr>
              <a:t>Fourth level</a:t>
            </a:r>
          </a:p>
          <a:p>
            <a:pPr lvl="4"/>
            <a:r>
              <a:rPr lang="en-US" smtClean="0">
                <a:sym typeface="GillSans" charset="0"/>
              </a:rPr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342900" indent="-342900" algn="ctr" defTabSz="576263" rtl="0" eaLnBrk="0" fontAlgn="base" hangingPunct="0">
        <a:spcBef>
          <a:spcPct val="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742950" indent="-285750" algn="ctr" defTabSz="576263" rtl="0" eaLnBrk="0" fontAlgn="base" hangingPunct="0">
        <a:spcBef>
          <a:spcPct val="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  <a:ea typeface="+mn-ea"/>
          <a:sym typeface="GillSans" charset="0"/>
        </a:defRPr>
      </a:lvl2pPr>
      <a:lvl3pPr marL="1143000" indent="-228600" algn="ctr" defTabSz="576263" rtl="0" eaLnBrk="0" fontAlgn="base" hangingPunct="0">
        <a:spcBef>
          <a:spcPct val="0"/>
        </a:spcBef>
        <a:spcAft>
          <a:spcPct val="0"/>
        </a:spcAft>
        <a:buChar char="•"/>
        <a:defRPr sz="1900">
          <a:solidFill>
            <a:schemeClr val="tx1"/>
          </a:solidFill>
          <a:latin typeface="+mn-lt"/>
          <a:ea typeface="+mn-ea"/>
          <a:sym typeface="GillSans" charset="0"/>
        </a:defRPr>
      </a:lvl3pPr>
      <a:lvl4pPr marL="1600200" indent="-228600" algn="ctr" defTabSz="576263" rtl="0" eaLnBrk="0" fontAlgn="base" hangingPunct="0">
        <a:spcBef>
          <a:spcPct val="0"/>
        </a:spcBef>
        <a:spcAft>
          <a:spcPct val="0"/>
        </a:spcAft>
        <a:buChar char="–"/>
        <a:defRPr sz="1900">
          <a:solidFill>
            <a:schemeClr val="tx1"/>
          </a:solidFill>
          <a:latin typeface="+mn-lt"/>
          <a:ea typeface="+mn-ea"/>
          <a:sym typeface="GillSans" charset="0"/>
        </a:defRPr>
      </a:lvl4pPr>
      <a:lvl5pPr marL="2057400" indent="-228600" algn="ctr" defTabSz="576263" rtl="0" eaLnBrk="0" fontAlgn="base" hangingPunct="0">
        <a:spcBef>
          <a:spcPct val="0"/>
        </a:spcBef>
        <a:spcAft>
          <a:spcPct val="0"/>
        </a:spcAft>
        <a:buChar char="»"/>
        <a:defRPr sz="1900">
          <a:solidFill>
            <a:schemeClr val="tx1"/>
          </a:solidFill>
          <a:latin typeface="+mn-lt"/>
          <a:ea typeface="+mn-ea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1900"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CCCFC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936625" y="180975"/>
            <a:ext cx="7278688" cy="172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32004" tIns="32004" rIns="32004" bIns="320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Sans" charset="0"/>
              </a:rPr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/>
  <p:txStyles>
    <p:titleStyle>
      <a:lvl1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j-lt"/>
          <a:ea typeface="+mj-ea"/>
          <a:cs typeface="+mj-cs"/>
          <a:sym typeface="GillSans" charset="0"/>
        </a:defRPr>
      </a:lvl1pPr>
      <a:lvl2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2pPr>
      <a:lvl3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3pPr>
      <a:lvl4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4pPr>
      <a:lvl5pPr algn="ctr" defTabSz="576263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5pPr>
      <a:lvl6pPr marL="4572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6pPr>
      <a:lvl7pPr marL="9144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7pPr>
      <a:lvl8pPr marL="13716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8pPr>
      <a:lvl9pPr marL="1828800" algn="ctr" defTabSz="576263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GillSans" charset="0"/>
          <a:ea typeface="ＭＳ ゴシック" pitchFamily="49" charset="-128"/>
          <a:sym typeface="GillSans" charset="0"/>
        </a:defRPr>
      </a:lvl9pPr>
    </p:titleStyle>
    <p:bodyStyle>
      <a:lvl1pPr marL="471488" indent="-334963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cs typeface="+mn-cs"/>
          <a:sym typeface="GillSans" charset="0"/>
        </a:defRPr>
      </a:lvl1pPr>
      <a:lvl2pPr marL="655638" indent="-334963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2pPr>
      <a:lvl3pPr marL="839788" indent="-334963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3pPr>
      <a:lvl4pPr marL="1031875" indent="-336550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4pPr>
      <a:lvl5pPr marL="1216025" indent="-336550" algn="l" defTabSz="576263" rtl="0" eaLnBrk="0" fontAlgn="base" hangingPunct="0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5pPr>
      <a:lvl6pPr marL="1673225" indent="-336550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6pPr>
      <a:lvl7pPr marL="2130425" indent="-336550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7pPr>
      <a:lvl8pPr marL="2587625" indent="-336550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8pPr>
      <a:lvl9pPr marL="3044825" indent="-336550" algn="l" defTabSz="576263" rtl="0" fontAlgn="base">
        <a:spcBef>
          <a:spcPts val="2200"/>
        </a:spcBef>
        <a:spcAft>
          <a:spcPct val="0"/>
        </a:spcAft>
        <a:buSzPct val="171000"/>
        <a:buFont typeface="GillSans" charset="0"/>
        <a:buChar char="•"/>
        <a:defRPr sz="2300">
          <a:solidFill>
            <a:schemeClr val="tx1"/>
          </a:solidFill>
          <a:latin typeface="+mn-lt"/>
          <a:ea typeface="+mn-ea"/>
          <a:sym typeface="GillSans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3"/>
          <p:cNvSpPr>
            <a:spLocks/>
          </p:cNvSpPr>
          <p:nvPr/>
        </p:nvSpPr>
        <p:spPr bwMode="auto">
          <a:xfrm>
            <a:off x="0" y="2085975"/>
            <a:ext cx="9144000" cy="457200"/>
          </a:xfrm>
          <a:prstGeom prst="rect">
            <a:avLst/>
          </a:prstGeom>
          <a:solidFill>
            <a:srgbClr val="92387D"/>
          </a:solidFill>
          <a:ln w="25400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pt-BR"/>
              <a:t>   </a:t>
            </a:r>
          </a:p>
        </p:txBody>
      </p:sp>
      <p:sp>
        <p:nvSpPr>
          <p:cNvPr id="207889" name="Rectangle 17"/>
          <p:cNvSpPr>
            <a:spLocks/>
          </p:cNvSpPr>
          <p:nvPr/>
        </p:nvSpPr>
        <p:spPr bwMode="auto">
          <a:xfrm>
            <a:off x="900113" y="2105025"/>
            <a:ext cx="8189912" cy="3873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57607" tIns="28804" rIns="57607" bIns="28804">
            <a:spAutoFit/>
          </a:bodyPr>
          <a:lstStyle/>
          <a:p>
            <a:pPr algn="l" defTabSz="576263">
              <a:lnSpc>
                <a:spcPct val="120000"/>
              </a:lnSpc>
              <a:defRPr/>
            </a:pPr>
            <a:r>
              <a:rPr lang="pt-BR" dirty="0">
                <a:solidFill>
                  <a:schemeClr val="tx1"/>
                </a:solidFill>
                <a:ea typeface="+mn-ea"/>
              </a:rPr>
              <a:t>SEQUÊNCIAS, PROGRESSÕES ARITMÉTICAS E GEOMÉTRICAS</a:t>
            </a:r>
          </a:p>
        </p:txBody>
      </p:sp>
      <p:sp>
        <p:nvSpPr>
          <p:cNvPr id="14340" name="Text Box 18"/>
          <p:cNvSpPr txBox="1">
            <a:spLocks/>
          </p:cNvSpPr>
          <p:nvPr/>
        </p:nvSpPr>
        <p:spPr bwMode="auto">
          <a:xfrm>
            <a:off x="841375" y="1752600"/>
            <a:ext cx="3051175" cy="3048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400">
                <a:solidFill>
                  <a:schemeClr val="bg1"/>
                </a:solidFill>
              </a:rPr>
              <a:t>O que voc</a:t>
            </a:r>
            <a:r>
              <a:rPr lang="pt-BR" altLang="ja-JP" sz="1400">
                <a:solidFill>
                  <a:schemeClr val="bg1"/>
                </a:solidFill>
                <a:ea typeface="ＭＳ Ｐゴシック" pitchFamily="34" charset="-128"/>
              </a:rPr>
              <a:t>ê deve saber sobre</a:t>
            </a:r>
            <a:endParaRPr lang="pt-BR" sz="1400">
              <a:solidFill>
                <a:schemeClr val="bg1"/>
              </a:solidFill>
            </a:endParaRPr>
          </a:p>
        </p:txBody>
      </p:sp>
      <p:sp>
        <p:nvSpPr>
          <p:cNvPr id="14341" name="Text Box 19"/>
          <p:cNvSpPr txBox="1">
            <a:spLocks/>
          </p:cNvSpPr>
          <p:nvPr/>
        </p:nvSpPr>
        <p:spPr bwMode="auto">
          <a:xfrm>
            <a:off x="857250" y="2619375"/>
            <a:ext cx="7315200" cy="83026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t-BR" sz="1600" b="0">
                <a:solidFill>
                  <a:srgbClr val="000000"/>
                </a:solidFill>
              </a:rPr>
              <a:t>As sequências numéricas podem ser uma inspiração para o início do estudo das funções, apresentando-se muitas vezes como situações desafiadoras.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/>
          </p:cNvSpPr>
          <p:nvPr>
            <p:ph type="body" idx="1"/>
          </p:nvPr>
        </p:nvSpPr>
        <p:spPr>
          <a:xfrm>
            <a:off x="366713" y="400050"/>
            <a:ext cx="8124825" cy="4357688"/>
          </a:xfrm>
          <a:noFill/>
        </p:spPr>
        <p:txBody>
          <a:bodyPr/>
          <a:lstStyle/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000" b="1" smtClean="0"/>
              <a:t>(Fuvest-SP)</a:t>
            </a:r>
          </a:p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000" smtClean="0"/>
              <a:t>Os números 1, 3, 6, 10, 15, ... são chamados de números triangulares, nomenclatura esta justificada pela sequência de triângulos.</a:t>
            </a:r>
          </a:p>
          <a:p>
            <a:pPr indent="0">
              <a:spcBef>
                <a:spcPct val="0"/>
              </a:spcBef>
              <a:buFont typeface="GillSans" charset="0"/>
              <a:buNone/>
            </a:pPr>
            <a:endParaRPr lang="pt-BR" sz="1000" smtClean="0"/>
          </a:p>
          <a:p>
            <a:pPr indent="0">
              <a:spcBef>
                <a:spcPct val="0"/>
              </a:spcBef>
              <a:buFont typeface="GillSans" charset="0"/>
              <a:buNone/>
            </a:pPr>
            <a:endParaRPr lang="pt-BR" sz="1000" smtClean="0"/>
          </a:p>
          <a:p>
            <a:pPr indent="0">
              <a:spcBef>
                <a:spcPct val="0"/>
              </a:spcBef>
              <a:buFont typeface="GillSans" charset="0"/>
              <a:buNone/>
            </a:pPr>
            <a:endParaRPr lang="pt-BR" sz="1000" smtClean="0"/>
          </a:p>
          <a:p>
            <a:pPr indent="0">
              <a:spcBef>
                <a:spcPct val="0"/>
              </a:spcBef>
              <a:buFont typeface="GillSans" charset="0"/>
              <a:buNone/>
            </a:pPr>
            <a:endParaRPr lang="pt-BR" sz="1000" smtClean="0"/>
          </a:p>
          <a:p>
            <a:pPr indent="0">
              <a:spcBef>
                <a:spcPct val="0"/>
              </a:spcBef>
              <a:buFont typeface="GillSans" charset="0"/>
              <a:buNone/>
            </a:pPr>
            <a:endParaRPr lang="pt-BR" sz="1000" smtClean="0"/>
          </a:p>
          <a:p>
            <a:pPr indent="0">
              <a:spcBef>
                <a:spcPct val="0"/>
              </a:spcBef>
              <a:buFont typeface="GillSans" charset="0"/>
              <a:buNone/>
            </a:pPr>
            <a:endParaRPr lang="pt-BR" sz="1000" smtClean="0"/>
          </a:p>
          <a:p>
            <a:pPr indent="0">
              <a:spcBef>
                <a:spcPct val="0"/>
              </a:spcBef>
              <a:buFont typeface="GillSans" charset="0"/>
              <a:buNone/>
            </a:pPr>
            <a:endParaRPr lang="pt-BR" sz="1000" smtClean="0"/>
          </a:p>
          <a:p>
            <a:pPr indent="0">
              <a:spcBef>
                <a:spcPct val="0"/>
              </a:spcBef>
              <a:buFont typeface="GillSans" charset="0"/>
              <a:buNone/>
            </a:pPr>
            <a:endParaRPr lang="pt-BR" sz="1000" smtClean="0"/>
          </a:p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800" b="1" smtClean="0"/>
              <a:t>a)</a:t>
            </a:r>
            <a:r>
              <a:rPr lang="pt-BR" sz="1800" smtClean="0"/>
              <a:t> Determinar uma expressão algébrica para o </a:t>
            </a:r>
            <a:r>
              <a:rPr lang="pt-BR" sz="1800" i="1" smtClean="0"/>
              <a:t>n-</a:t>
            </a:r>
            <a:r>
              <a:rPr lang="pt-BR" sz="1800" smtClean="0"/>
              <a:t>ésimo</a:t>
            </a:r>
          </a:p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800" smtClean="0"/>
              <a:t>número triangular.</a:t>
            </a:r>
          </a:p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800" b="1" smtClean="0"/>
              <a:t>b)</a:t>
            </a:r>
            <a:r>
              <a:rPr lang="pt-BR" sz="1800" smtClean="0"/>
              <a:t> Provar que o quadrado de todo número inteiro maior que</a:t>
            </a:r>
          </a:p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800" smtClean="0"/>
              <a:t>1 é a soma de dois números triangulares consecutivos.</a:t>
            </a:r>
          </a:p>
        </p:txBody>
      </p:sp>
      <p:sp>
        <p:nvSpPr>
          <p:cNvPr id="23555" name="Text Box 15"/>
          <p:cNvSpPr txBox="1">
            <a:spLocks/>
          </p:cNvSpPr>
          <p:nvPr/>
        </p:nvSpPr>
        <p:spPr bwMode="auto">
          <a:xfrm>
            <a:off x="457200" y="44450"/>
            <a:ext cx="304800" cy="336550"/>
          </a:xfrm>
          <a:prstGeom prst="rect">
            <a:avLst/>
          </a:prstGeom>
          <a:solidFill>
            <a:srgbClr val="92387D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/>
              <a:t>2</a:t>
            </a:r>
          </a:p>
        </p:txBody>
      </p:sp>
      <p:sp>
        <p:nvSpPr>
          <p:cNvPr id="23556" name="Rectangle 17"/>
          <p:cNvSpPr>
            <a:spLocks/>
          </p:cNvSpPr>
          <p:nvPr/>
        </p:nvSpPr>
        <p:spPr bwMode="auto">
          <a:xfrm>
            <a:off x="2771775" y="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marL="58738" algn="l" defTabSz="576263">
              <a:spcBef>
                <a:spcPts val="2200"/>
              </a:spcBef>
              <a:buSzPct val="171000"/>
            </a:pPr>
            <a:r>
              <a:rPr lang="pt-BR" sz="1200">
                <a:solidFill>
                  <a:schemeClr val="tx1"/>
                </a:solidFill>
              </a:rPr>
              <a:t>FUNÇÃO AFIM 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3557" name="Text Box 20"/>
          <p:cNvSpPr txBox="1">
            <a:spLocks/>
          </p:cNvSpPr>
          <p:nvPr/>
        </p:nvSpPr>
        <p:spPr bwMode="auto">
          <a:xfrm rot="-5400000">
            <a:off x="-933450" y="1006475"/>
            <a:ext cx="2254250" cy="26035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100"/>
              <a:t>EXERC</a:t>
            </a:r>
            <a:r>
              <a:rPr lang="en-US" altLang="ja-JP" sz="1100">
                <a:latin typeface="Arial" charset="0"/>
                <a:ea typeface="ＭＳ Ｐゴシック" pitchFamily="34" charset="-128"/>
              </a:rPr>
              <a:t>Í</a:t>
            </a:r>
            <a:r>
              <a:rPr lang="en-US" altLang="ja-JP" sz="1100">
                <a:ea typeface="ＭＳ Ｐゴシック" pitchFamily="34" charset="-128"/>
              </a:rPr>
              <a:t>CIOS ESSENCIAIS</a:t>
            </a:r>
            <a:endParaRPr lang="en-US" sz="1100"/>
          </a:p>
        </p:txBody>
      </p:sp>
      <p:grpSp>
        <p:nvGrpSpPr>
          <p:cNvPr id="2" name="Grupo 10"/>
          <p:cNvGrpSpPr>
            <a:grpSpLocks/>
          </p:cNvGrpSpPr>
          <p:nvPr/>
        </p:nvGrpSpPr>
        <p:grpSpPr bwMode="auto">
          <a:xfrm>
            <a:off x="468313" y="3429000"/>
            <a:ext cx="6950075" cy="2687638"/>
            <a:chOff x="285720" y="3643314"/>
            <a:chExt cx="6786610" cy="2473608"/>
          </a:xfrm>
        </p:grpSpPr>
        <p:sp>
          <p:nvSpPr>
            <p:cNvPr id="23561" name="Rectangle 12"/>
            <p:cNvSpPr>
              <a:spLocks/>
            </p:cNvSpPr>
            <p:nvPr/>
          </p:nvSpPr>
          <p:spPr bwMode="auto">
            <a:xfrm>
              <a:off x="285720" y="3643314"/>
              <a:ext cx="3876956" cy="36234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lnSpc>
                  <a:spcPct val="110000"/>
                </a:lnSpc>
              </a:pPr>
              <a:r>
                <a:rPr lang="en-US">
                  <a:solidFill>
                    <a:srgbClr val="FF0000"/>
                  </a:solidFill>
                </a:rPr>
                <a:t>RESPOSTA:</a:t>
              </a:r>
            </a:p>
          </p:txBody>
        </p:sp>
        <p:pic>
          <p:nvPicPr>
            <p:cNvPr id="23562" name="Picture 10" descr="C:\c1\Guilherme\Trabalho\Moderna\Expresso\matérias\Matemática\Mat-cad-1-topico-5\Links\356-361_ex2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00232" y="3714752"/>
              <a:ext cx="5072098" cy="2402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559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 </a:t>
            </a:r>
            <a:r>
              <a:rPr lang="pt-BR" sz="1200">
                <a:solidFill>
                  <a:schemeClr val="bg1"/>
                </a:solidFill>
              </a:rPr>
              <a:t>–</a:t>
            </a:r>
            <a:r>
              <a:rPr lang="pt-BR" sz="1200">
                <a:solidFill>
                  <a:schemeClr val="tx1"/>
                </a:solidFill>
              </a:rPr>
              <a:t> </a:t>
            </a:r>
            <a:r>
              <a:rPr lang="en-US" altLang="ja-JP" sz="1200">
                <a:solidFill>
                  <a:schemeClr val="bg1"/>
                </a:solidFill>
              </a:rPr>
              <a:t>NO VESTIBULAR</a:t>
            </a:r>
            <a:endParaRPr lang="pt-BR" sz="1200">
              <a:solidFill>
                <a:schemeClr val="bg1"/>
              </a:solidFill>
            </a:endParaRPr>
          </a:p>
        </p:txBody>
      </p:sp>
      <p:pic>
        <p:nvPicPr>
          <p:cNvPr id="23560" name="Picture 17" descr="356-361_eq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16150" y="792163"/>
            <a:ext cx="375285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/>
          </p:cNvSpPr>
          <p:nvPr>
            <p:ph type="body" idx="1"/>
          </p:nvPr>
        </p:nvSpPr>
        <p:spPr>
          <a:xfrm>
            <a:off x="396875" y="428625"/>
            <a:ext cx="7481888" cy="1500188"/>
          </a:xfrm>
          <a:noFill/>
        </p:spPr>
        <p:txBody>
          <a:bodyPr/>
          <a:lstStyle/>
          <a:p>
            <a:pPr indent="0">
              <a:lnSpc>
                <a:spcPct val="110000"/>
              </a:lnSpc>
              <a:spcBef>
                <a:spcPct val="0"/>
              </a:spcBef>
              <a:buFont typeface="GillSans" charset="0"/>
              <a:buNone/>
            </a:pPr>
            <a:r>
              <a:rPr lang="pt-BR" sz="1000" b="1" smtClean="0"/>
              <a:t>(UFRN)</a:t>
            </a:r>
          </a:p>
          <a:p>
            <a:pPr indent="0">
              <a:lnSpc>
                <a:spcPct val="110000"/>
              </a:lnSpc>
              <a:spcBef>
                <a:spcPct val="0"/>
              </a:spcBef>
              <a:buFont typeface="GillSans" charset="0"/>
              <a:buNone/>
            </a:pPr>
            <a:r>
              <a:rPr lang="pt-BR" sz="1000" smtClean="0"/>
              <a:t>Seja </a:t>
            </a:r>
            <a:r>
              <a:rPr lang="pt-BR" sz="1000" i="1" smtClean="0"/>
              <a:t>f:    </a:t>
            </a:r>
            <a:r>
              <a:rPr lang="pt-BR" sz="1000" smtClean="0">
                <a:sym typeface="Symbol" pitchFamily="18" charset="2"/>
              </a:rPr>
              <a:t></a:t>
            </a:r>
            <a:r>
              <a:rPr lang="pt-BR" sz="1000" i="1" smtClean="0"/>
              <a:t>   </a:t>
            </a:r>
            <a:r>
              <a:rPr lang="pt-BR" sz="1000" smtClean="0"/>
              <a:t> a função definida por</a:t>
            </a:r>
            <a:r>
              <a:rPr lang="pt-BR" sz="1000" i="1" smtClean="0"/>
              <a:t> f</a:t>
            </a:r>
            <a:r>
              <a:rPr lang="pt-BR" sz="1000" smtClean="0"/>
              <a:t>(</a:t>
            </a:r>
            <a:r>
              <a:rPr lang="pt-BR" sz="1000" i="1" smtClean="0"/>
              <a:t>x</a:t>
            </a:r>
            <a:r>
              <a:rPr lang="pt-BR" sz="1000" smtClean="0"/>
              <a:t>)</a:t>
            </a:r>
            <a:r>
              <a:rPr lang="pt-BR" sz="1000" i="1" smtClean="0"/>
              <a:t> = </a:t>
            </a:r>
            <a:r>
              <a:rPr lang="pt-BR" sz="1000" smtClean="0"/>
              <a:t>3</a:t>
            </a:r>
            <a:r>
              <a:rPr lang="pt-BR" sz="1000" i="1" smtClean="0"/>
              <a:t>x</a:t>
            </a:r>
            <a:r>
              <a:rPr lang="pt-BR" sz="1000" smtClean="0"/>
              <a:t> - 5</a:t>
            </a:r>
            <a:r>
              <a:rPr lang="pt-BR" sz="1000" i="1" smtClean="0"/>
              <a:t>.</a:t>
            </a:r>
          </a:p>
          <a:p>
            <a:pPr indent="0">
              <a:lnSpc>
                <a:spcPct val="110000"/>
              </a:lnSpc>
              <a:spcBef>
                <a:spcPct val="0"/>
              </a:spcBef>
              <a:buFont typeface="GillSans" charset="0"/>
              <a:buNone/>
            </a:pPr>
            <a:r>
              <a:rPr lang="pt-BR" sz="1800" b="1" smtClean="0"/>
              <a:t>a)</a:t>
            </a:r>
            <a:r>
              <a:rPr lang="pt-BR" sz="1800" smtClean="0"/>
              <a:t> Esboce o gráfico da função </a:t>
            </a:r>
            <a:r>
              <a:rPr lang="pt-BR" sz="1800" i="1" smtClean="0"/>
              <a:t>f </a:t>
            </a:r>
            <a:r>
              <a:rPr lang="pt-BR" sz="1800" smtClean="0"/>
              <a:t>no plano cartesiano     X     e marque nele os pontos (1, </a:t>
            </a:r>
            <a:r>
              <a:rPr lang="pt-BR" sz="1800" i="1" smtClean="0"/>
              <a:t>f</a:t>
            </a:r>
            <a:r>
              <a:rPr lang="pt-BR" sz="1800" smtClean="0"/>
              <a:t>(1)),</a:t>
            </a:r>
            <a:r>
              <a:rPr lang="pt-BR" sz="1800" i="1" smtClean="0"/>
              <a:t> </a:t>
            </a:r>
            <a:r>
              <a:rPr lang="pt-BR" sz="1800" smtClean="0"/>
              <a:t>(2</a:t>
            </a:r>
            <a:r>
              <a:rPr lang="pt-BR" sz="1800" i="1" smtClean="0"/>
              <a:t>, f</a:t>
            </a:r>
            <a:r>
              <a:rPr lang="pt-BR" sz="1800" smtClean="0"/>
              <a:t>(2)),</a:t>
            </a:r>
            <a:r>
              <a:rPr lang="pt-BR" sz="1800" i="1" smtClean="0"/>
              <a:t> </a:t>
            </a:r>
            <a:r>
              <a:rPr lang="pt-BR" sz="1800" smtClean="0"/>
              <a:t>(3</a:t>
            </a:r>
            <a:r>
              <a:rPr lang="pt-BR" sz="1800" i="1" smtClean="0"/>
              <a:t>, f</a:t>
            </a:r>
            <a:r>
              <a:rPr lang="pt-BR" sz="1800" smtClean="0"/>
              <a:t>(3))</a:t>
            </a:r>
            <a:r>
              <a:rPr lang="pt-BR" sz="1800" i="1" smtClean="0"/>
              <a:t> </a:t>
            </a:r>
            <a:r>
              <a:rPr lang="pt-BR" sz="1800" smtClean="0"/>
              <a:t>e</a:t>
            </a:r>
            <a:r>
              <a:rPr lang="pt-BR" sz="1800" i="1" smtClean="0"/>
              <a:t> </a:t>
            </a:r>
            <a:r>
              <a:rPr lang="pt-BR" sz="1800" smtClean="0"/>
              <a:t>(4</a:t>
            </a:r>
            <a:r>
              <a:rPr lang="pt-BR" sz="1800" i="1" smtClean="0"/>
              <a:t>, f</a:t>
            </a:r>
            <a:r>
              <a:rPr lang="pt-BR" sz="1800" smtClean="0"/>
              <a:t>(4)).</a:t>
            </a:r>
            <a:endParaRPr lang="pt-BR" smtClean="0"/>
          </a:p>
          <a:p>
            <a:pPr indent="0">
              <a:lnSpc>
                <a:spcPct val="110000"/>
              </a:lnSpc>
              <a:spcBef>
                <a:spcPct val="0"/>
              </a:spcBef>
              <a:buFont typeface="GillSans" charset="0"/>
              <a:buNone/>
            </a:pPr>
            <a:r>
              <a:rPr lang="pt-BR" sz="1800" b="1" smtClean="0"/>
              <a:t>b)</a:t>
            </a:r>
            <a:r>
              <a:rPr lang="pt-BR" sz="1800" smtClean="0"/>
              <a:t> Calcule a soma </a:t>
            </a:r>
            <a:r>
              <a:rPr lang="pt-BR" sz="1800" i="1" smtClean="0"/>
              <a:t>S = f</a:t>
            </a:r>
            <a:r>
              <a:rPr lang="pt-BR" sz="1800" smtClean="0"/>
              <a:t>(1)</a:t>
            </a:r>
            <a:r>
              <a:rPr lang="pt-BR" sz="1800" i="1" smtClean="0"/>
              <a:t> </a:t>
            </a:r>
            <a:r>
              <a:rPr lang="pt-BR" sz="1800" smtClean="0"/>
              <a:t>+</a:t>
            </a:r>
            <a:r>
              <a:rPr lang="pt-BR" sz="1800" i="1" smtClean="0"/>
              <a:t> f</a:t>
            </a:r>
            <a:r>
              <a:rPr lang="pt-BR" sz="1800" smtClean="0"/>
              <a:t>(2)</a:t>
            </a:r>
            <a:r>
              <a:rPr lang="pt-BR" sz="1800" i="1" smtClean="0"/>
              <a:t> + </a:t>
            </a:r>
            <a:r>
              <a:rPr lang="pt-BR" sz="1800" smtClean="0"/>
              <a:t>...</a:t>
            </a:r>
            <a:r>
              <a:rPr lang="pt-BR" sz="1800" i="1" smtClean="0"/>
              <a:t> + f</a:t>
            </a:r>
            <a:r>
              <a:rPr lang="pt-BR" sz="1800" smtClean="0"/>
              <a:t>(199)</a:t>
            </a:r>
            <a:r>
              <a:rPr lang="pt-BR" sz="1800" i="1" smtClean="0"/>
              <a:t> </a:t>
            </a:r>
            <a:r>
              <a:rPr lang="pt-BR" sz="1800" smtClean="0"/>
              <a:t>+</a:t>
            </a:r>
            <a:r>
              <a:rPr lang="pt-BR" sz="1800" i="1" smtClean="0"/>
              <a:t> f</a:t>
            </a:r>
            <a:r>
              <a:rPr lang="pt-BR" sz="1800" smtClean="0"/>
              <a:t>(200).</a:t>
            </a:r>
          </a:p>
        </p:txBody>
      </p:sp>
      <p:sp>
        <p:nvSpPr>
          <p:cNvPr id="24579" name="Text Box 15"/>
          <p:cNvSpPr txBox="1">
            <a:spLocks/>
          </p:cNvSpPr>
          <p:nvPr/>
        </p:nvSpPr>
        <p:spPr bwMode="auto">
          <a:xfrm>
            <a:off x="457200" y="44450"/>
            <a:ext cx="304800" cy="336550"/>
          </a:xfrm>
          <a:prstGeom prst="rect">
            <a:avLst/>
          </a:prstGeom>
          <a:solidFill>
            <a:srgbClr val="92387D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/>
              <a:t>4</a:t>
            </a:r>
          </a:p>
        </p:txBody>
      </p:sp>
      <p:sp>
        <p:nvSpPr>
          <p:cNvPr id="24580" name="Text Box 20"/>
          <p:cNvSpPr txBox="1">
            <a:spLocks/>
          </p:cNvSpPr>
          <p:nvPr/>
        </p:nvSpPr>
        <p:spPr bwMode="auto">
          <a:xfrm rot="-5400000">
            <a:off x="-933450" y="1006475"/>
            <a:ext cx="2254250" cy="26035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100"/>
              <a:t>EXERC</a:t>
            </a:r>
            <a:r>
              <a:rPr lang="en-US" altLang="ja-JP" sz="1100">
                <a:latin typeface="Arial" charset="0"/>
                <a:ea typeface="ＭＳ Ｐゴシック" pitchFamily="34" charset="-128"/>
              </a:rPr>
              <a:t>Í</a:t>
            </a:r>
            <a:r>
              <a:rPr lang="en-US" altLang="ja-JP" sz="1100">
                <a:ea typeface="ＭＳ Ｐゴシック" pitchFamily="34" charset="-128"/>
              </a:rPr>
              <a:t>CIOS ESSENCIAIS</a:t>
            </a:r>
            <a:endParaRPr lang="en-US" sz="1100"/>
          </a:p>
        </p:txBody>
      </p:sp>
      <p:sp>
        <p:nvSpPr>
          <p:cNvPr id="24581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 </a:t>
            </a:r>
            <a:r>
              <a:rPr lang="pt-BR" sz="1200">
                <a:solidFill>
                  <a:schemeClr val="bg1"/>
                </a:solidFill>
              </a:rPr>
              <a:t>–</a:t>
            </a:r>
            <a:r>
              <a:rPr lang="pt-BR" sz="1200">
                <a:solidFill>
                  <a:schemeClr val="tx1"/>
                </a:solidFill>
              </a:rPr>
              <a:t> </a:t>
            </a:r>
            <a:r>
              <a:rPr lang="en-US" altLang="ja-JP" sz="1200">
                <a:solidFill>
                  <a:schemeClr val="bg1"/>
                </a:solidFill>
              </a:rPr>
              <a:t>NO VESTIBULAR</a:t>
            </a:r>
            <a:endParaRPr lang="pt-BR" sz="1200">
              <a:solidFill>
                <a:schemeClr val="bg1"/>
              </a:solidFill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727200" y="2003425"/>
            <a:ext cx="7402513" cy="4230688"/>
            <a:chOff x="1088" y="1262"/>
            <a:chExt cx="4663" cy="2665"/>
          </a:xfrm>
        </p:grpSpPr>
        <p:sp>
          <p:nvSpPr>
            <p:cNvPr id="24587" name="Rectangle 12"/>
            <p:cNvSpPr>
              <a:spLocks/>
            </p:cNvSpPr>
            <p:nvPr/>
          </p:nvSpPr>
          <p:spPr bwMode="auto">
            <a:xfrm>
              <a:off x="1088" y="2296"/>
              <a:ext cx="1202" cy="24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110000"/>
                </a:lnSpc>
              </a:pPr>
              <a:r>
                <a:rPr lang="en-US">
                  <a:solidFill>
                    <a:srgbClr val="FF0000"/>
                  </a:solidFill>
                </a:rPr>
                <a:t>RESPOSTA:</a:t>
              </a:r>
            </a:p>
          </p:txBody>
        </p:sp>
        <p:pic>
          <p:nvPicPr>
            <p:cNvPr id="24588" name="Picture 14" descr="356-361_ex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17" y="1262"/>
              <a:ext cx="3334" cy="2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4583" name="Picture 16" descr="simbolo_ma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49325" y="669925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17" descr="simbolo_ma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2700" y="679450"/>
            <a:ext cx="142875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18" descr="simbolo_ma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89700" y="846138"/>
            <a:ext cx="2571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19" descr="simbolo_ma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51675" y="846138"/>
            <a:ext cx="2571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/>
          </p:cNvSpPr>
          <p:nvPr>
            <p:ph type="body" idx="1"/>
          </p:nvPr>
        </p:nvSpPr>
        <p:spPr>
          <a:xfrm>
            <a:off x="400050" y="404813"/>
            <a:ext cx="8339138" cy="2016125"/>
          </a:xfrm>
          <a:noFill/>
        </p:spPr>
        <p:txBody>
          <a:bodyPr/>
          <a:lstStyle/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000" b="1" smtClean="0"/>
              <a:t>(UFF-RJ)</a:t>
            </a:r>
          </a:p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000" smtClean="0"/>
              <a:t>A soma dos </a:t>
            </a:r>
            <a:r>
              <a:rPr lang="pt-BR" sz="1000" i="1" smtClean="0"/>
              <a:t>n</a:t>
            </a:r>
            <a:r>
              <a:rPr lang="pt-BR" sz="1000" smtClean="0"/>
              <a:t> primeiros termos da sequência</a:t>
            </a:r>
            <a:r>
              <a:rPr lang="pt-BR" sz="1000" i="1" smtClean="0"/>
              <a:t> </a:t>
            </a:r>
            <a:r>
              <a:rPr lang="pt-BR" sz="1000" smtClean="0"/>
              <a:t>de números reais </a:t>
            </a:r>
            <a:r>
              <a:rPr lang="pt-BR" sz="1000" i="1" smtClean="0"/>
              <a:t>a</a:t>
            </a:r>
            <a:r>
              <a:rPr lang="pt-BR" sz="1000" baseline="-25000" smtClean="0"/>
              <a:t>1</a:t>
            </a:r>
            <a:r>
              <a:rPr lang="pt-BR" sz="1000" i="1" smtClean="0"/>
              <a:t>, a</a:t>
            </a:r>
            <a:r>
              <a:rPr lang="pt-BR" sz="1000" baseline="-25000" smtClean="0"/>
              <a:t>2</a:t>
            </a:r>
            <a:r>
              <a:rPr lang="pt-BR" sz="1000" i="1" smtClean="0"/>
              <a:t>, ..., a</a:t>
            </a:r>
            <a:r>
              <a:rPr lang="pt-BR" sz="1000" i="1" baseline="-25000" smtClean="0"/>
              <a:t>n</a:t>
            </a:r>
            <a:r>
              <a:rPr lang="pt-BR" sz="1000" i="1" smtClean="0"/>
              <a:t>, ... </a:t>
            </a:r>
            <a:r>
              <a:rPr lang="pt-BR" sz="1000" smtClean="0"/>
              <a:t>é </a:t>
            </a:r>
            <a:r>
              <a:rPr lang="pt-BR" sz="1000" u="sng" smtClean="0"/>
              <a:t>n</a:t>
            </a:r>
            <a:r>
              <a:rPr lang="pt-BR" sz="1000" baseline="30000" smtClean="0"/>
              <a:t>2</a:t>
            </a:r>
            <a:r>
              <a:rPr lang="pt-BR" sz="1000" smtClean="0"/>
              <a:t> , para todo inteiro positivo </a:t>
            </a:r>
            <a:r>
              <a:rPr lang="pt-BR" sz="1000" i="1" smtClean="0"/>
              <a:t>n.</a:t>
            </a:r>
            <a:endParaRPr lang="pt-BR" sz="1000" smtClean="0"/>
          </a:p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000" smtClean="0"/>
              <a:t>								               3</a:t>
            </a:r>
          </a:p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800" b="1" smtClean="0"/>
              <a:t>a)</a:t>
            </a:r>
            <a:r>
              <a:rPr lang="pt-BR" sz="1800" smtClean="0"/>
              <a:t> Verifique se a sequência é uma progressão geométrica ou uma progressão aritmética ou nenhuma das duas. Justifique sua resposta.</a:t>
            </a:r>
          </a:p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800" b="1" smtClean="0"/>
              <a:t>b)</a:t>
            </a:r>
            <a:r>
              <a:rPr lang="pt-BR" sz="1800" smtClean="0"/>
              <a:t> Calcule o milésimo termo da sequência.</a:t>
            </a:r>
          </a:p>
        </p:txBody>
      </p:sp>
      <p:sp>
        <p:nvSpPr>
          <p:cNvPr id="25603" name="Text Box 15"/>
          <p:cNvSpPr txBox="1">
            <a:spLocks/>
          </p:cNvSpPr>
          <p:nvPr/>
        </p:nvSpPr>
        <p:spPr bwMode="auto">
          <a:xfrm>
            <a:off x="457200" y="44450"/>
            <a:ext cx="304800" cy="336550"/>
          </a:xfrm>
          <a:prstGeom prst="rect">
            <a:avLst/>
          </a:prstGeom>
          <a:solidFill>
            <a:srgbClr val="92387D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/>
              <a:t>8</a:t>
            </a:r>
          </a:p>
        </p:txBody>
      </p:sp>
      <p:sp>
        <p:nvSpPr>
          <p:cNvPr id="25604" name="Text Box 20"/>
          <p:cNvSpPr txBox="1">
            <a:spLocks/>
          </p:cNvSpPr>
          <p:nvPr/>
        </p:nvSpPr>
        <p:spPr bwMode="auto">
          <a:xfrm rot="-5400000">
            <a:off x="-933450" y="1006475"/>
            <a:ext cx="2254250" cy="26035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100"/>
              <a:t>EXERC</a:t>
            </a:r>
            <a:r>
              <a:rPr lang="en-US" altLang="ja-JP" sz="1100">
                <a:latin typeface="Arial" charset="0"/>
                <a:ea typeface="ＭＳ Ｐゴシック" pitchFamily="34" charset="-128"/>
              </a:rPr>
              <a:t>Í</a:t>
            </a:r>
            <a:r>
              <a:rPr lang="en-US" altLang="ja-JP" sz="1100">
                <a:ea typeface="ＭＳ Ｐゴシック" pitchFamily="34" charset="-128"/>
              </a:rPr>
              <a:t>CIOS ESSENCIAIS</a:t>
            </a:r>
            <a:endParaRPr lang="en-US" sz="1100"/>
          </a:p>
        </p:txBody>
      </p:sp>
      <p:sp>
        <p:nvSpPr>
          <p:cNvPr id="25605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 </a:t>
            </a:r>
            <a:r>
              <a:rPr lang="pt-BR" sz="1200">
                <a:solidFill>
                  <a:schemeClr val="bg1"/>
                </a:solidFill>
              </a:rPr>
              <a:t>–</a:t>
            </a:r>
            <a:r>
              <a:rPr lang="pt-BR" sz="1200">
                <a:solidFill>
                  <a:schemeClr val="tx1"/>
                </a:solidFill>
              </a:rPr>
              <a:t> </a:t>
            </a:r>
            <a:r>
              <a:rPr lang="en-US" altLang="ja-JP" sz="1200">
                <a:solidFill>
                  <a:schemeClr val="bg1"/>
                </a:solidFill>
              </a:rPr>
              <a:t>NO VESTIBULAR</a:t>
            </a:r>
            <a:endParaRPr lang="pt-BR" sz="1200">
              <a:solidFill>
                <a:schemeClr val="bg1"/>
              </a:solidFill>
            </a:endParaRPr>
          </a:p>
        </p:txBody>
      </p:sp>
      <p:sp>
        <p:nvSpPr>
          <p:cNvPr id="25606" name="Rectangle 161"/>
          <p:cNvSpPr>
            <a:spLocks/>
          </p:cNvSpPr>
          <p:nvPr/>
        </p:nvSpPr>
        <p:spPr bwMode="auto">
          <a:xfrm>
            <a:off x="0" y="95250"/>
            <a:ext cx="9144000" cy="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/>
          </a:p>
        </p:txBody>
      </p:sp>
      <p:pic>
        <p:nvPicPr>
          <p:cNvPr id="25774" name="Picture 174" descr="356-361_eq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731963"/>
            <a:ext cx="804862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/>
          </p:cNvSpPr>
          <p:nvPr>
            <p:ph type="body" idx="1"/>
          </p:nvPr>
        </p:nvSpPr>
        <p:spPr>
          <a:xfrm>
            <a:off x="395288" y="428625"/>
            <a:ext cx="8196262" cy="2071688"/>
          </a:xfrm>
          <a:noFill/>
        </p:spPr>
        <p:txBody>
          <a:bodyPr/>
          <a:lstStyle/>
          <a:p>
            <a:pPr indent="0">
              <a:lnSpc>
                <a:spcPct val="110000"/>
              </a:lnSpc>
              <a:spcBef>
                <a:spcPct val="0"/>
              </a:spcBef>
              <a:buFont typeface="GillSans" charset="0"/>
              <a:buNone/>
            </a:pPr>
            <a:r>
              <a:rPr lang="pt-BR" sz="1000" b="1" smtClean="0"/>
              <a:t>(FGV-SP)</a:t>
            </a:r>
          </a:p>
          <a:p>
            <a:pPr indent="0">
              <a:lnSpc>
                <a:spcPct val="110000"/>
              </a:lnSpc>
              <a:spcBef>
                <a:spcPct val="0"/>
              </a:spcBef>
              <a:buFont typeface="GillSans" charset="0"/>
              <a:buNone/>
            </a:pPr>
            <a:r>
              <a:rPr lang="pt-BR" sz="1000" smtClean="0"/>
              <a:t>Um atleta corre 1.000 metros numa direção, dá meia-volta e retorna metade do percurso; novamente dá meia-volta e corre metade do último trecho; torna a virar-se e corre metade do trecho anterior, continuando assim indefinidamente.</a:t>
            </a:r>
          </a:p>
          <a:p>
            <a:pPr indent="0">
              <a:lnSpc>
                <a:spcPct val="110000"/>
              </a:lnSpc>
              <a:spcBef>
                <a:spcPct val="0"/>
              </a:spcBef>
              <a:buFont typeface="GillSans" charset="0"/>
              <a:buNone/>
            </a:pPr>
            <a:r>
              <a:rPr lang="pt-BR" sz="1800" b="1" smtClean="0"/>
              <a:t>a) </a:t>
            </a:r>
            <a:r>
              <a:rPr lang="pt-BR" sz="1800" smtClean="0"/>
              <a:t>Quanto terá percorrido aproximadamente esse atleta,</a:t>
            </a:r>
          </a:p>
          <a:p>
            <a:pPr indent="0">
              <a:lnSpc>
                <a:spcPct val="110000"/>
              </a:lnSpc>
              <a:spcBef>
                <a:spcPct val="0"/>
              </a:spcBef>
              <a:buFont typeface="GillSans" charset="0"/>
              <a:buNone/>
            </a:pPr>
            <a:r>
              <a:rPr lang="pt-BR" sz="1800" smtClean="0"/>
              <a:t>desde o início, quando completar o percurso da oitava meia-volta?</a:t>
            </a:r>
          </a:p>
          <a:p>
            <a:pPr indent="0">
              <a:lnSpc>
                <a:spcPct val="110000"/>
              </a:lnSpc>
              <a:spcBef>
                <a:spcPct val="0"/>
              </a:spcBef>
              <a:buFont typeface="GillSans" charset="0"/>
              <a:buNone/>
            </a:pPr>
            <a:r>
              <a:rPr lang="pt-BR" sz="1800" b="1" smtClean="0"/>
              <a:t>b)</a:t>
            </a:r>
            <a:r>
              <a:rPr lang="pt-BR" sz="1800" smtClean="0"/>
              <a:t> Se continuar a correr dessa maneira, indefinidamente, a que distância do ponto de partida inicial o atleta chegará?</a:t>
            </a:r>
          </a:p>
          <a:p>
            <a:pPr indent="0">
              <a:lnSpc>
                <a:spcPct val="110000"/>
              </a:lnSpc>
              <a:spcBef>
                <a:spcPct val="0"/>
              </a:spcBef>
              <a:buFont typeface="GillSans" charset="0"/>
              <a:buNone/>
            </a:pPr>
            <a:endParaRPr lang="pt-BR" sz="1800" smtClean="0"/>
          </a:p>
        </p:txBody>
      </p:sp>
      <p:sp>
        <p:nvSpPr>
          <p:cNvPr id="26627" name="Text Box 15"/>
          <p:cNvSpPr txBox="1">
            <a:spLocks/>
          </p:cNvSpPr>
          <p:nvPr/>
        </p:nvSpPr>
        <p:spPr bwMode="auto">
          <a:xfrm>
            <a:off x="457200" y="44450"/>
            <a:ext cx="304800" cy="336550"/>
          </a:xfrm>
          <a:prstGeom prst="rect">
            <a:avLst/>
          </a:prstGeom>
          <a:solidFill>
            <a:srgbClr val="92387D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/>
              <a:t>9</a:t>
            </a:r>
          </a:p>
        </p:txBody>
      </p:sp>
      <p:sp>
        <p:nvSpPr>
          <p:cNvPr id="26628" name="Text Box 20"/>
          <p:cNvSpPr txBox="1">
            <a:spLocks/>
          </p:cNvSpPr>
          <p:nvPr/>
        </p:nvSpPr>
        <p:spPr bwMode="auto">
          <a:xfrm rot="-5400000">
            <a:off x="-933450" y="1006475"/>
            <a:ext cx="2254250" cy="26035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100"/>
              <a:t>EXERC</a:t>
            </a:r>
            <a:r>
              <a:rPr lang="en-US" altLang="ja-JP" sz="1100">
                <a:latin typeface="Arial" charset="0"/>
                <a:ea typeface="ＭＳ Ｐゴシック" pitchFamily="34" charset="-128"/>
              </a:rPr>
              <a:t>Í</a:t>
            </a:r>
            <a:r>
              <a:rPr lang="en-US" altLang="ja-JP" sz="1100">
                <a:ea typeface="ＭＳ Ｐゴシック" pitchFamily="34" charset="-128"/>
              </a:rPr>
              <a:t>CIOS ESSENCIAIS</a:t>
            </a:r>
            <a:endParaRPr lang="en-US" sz="1100"/>
          </a:p>
        </p:txBody>
      </p:sp>
      <p:sp>
        <p:nvSpPr>
          <p:cNvPr id="26629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 </a:t>
            </a:r>
            <a:r>
              <a:rPr lang="pt-BR" sz="1200">
                <a:solidFill>
                  <a:schemeClr val="bg1"/>
                </a:solidFill>
              </a:rPr>
              <a:t>–</a:t>
            </a:r>
            <a:r>
              <a:rPr lang="pt-BR" sz="1200">
                <a:solidFill>
                  <a:schemeClr val="tx1"/>
                </a:solidFill>
              </a:rPr>
              <a:t> </a:t>
            </a:r>
            <a:r>
              <a:rPr lang="en-US" altLang="ja-JP" sz="1200">
                <a:solidFill>
                  <a:schemeClr val="bg1"/>
                </a:solidFill>
              </a:rPr>
              <a:t>NO VESTIBULAR</a:t>
            </a:r>
            <a:endParaRPr lang="pt-BR" sz="1200">
              <a:solidFill>
                <a:schemeClr val="bg1"/>
              </a:solidFill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1835150" y="2205038"/>
            <a:ext cx="6697663" cy="4005262"/>
            <a:chOff x="1156" y="1389"/>
            <a:chExt cx="4219" cy="2523"/>
          </a:xfrm>
        </p:grpSpPr>
        <p:sp>
          <p:nvSpPr>
            <p:cNvPr id="26631" name="Rectangle 12"/>
            <p:cNvSpPr>
              <a:spLocks/>
            </p:cNvSpPr>
            <p:nvPr/>
          </p:nvSpPr>
          <p:spPr bwMode="auto">
            <a:xfrm>
              <a:off x="1156" y="2205"/>
              <a:ext cx="1088" cy="24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>
                <a:lnSpc>
                  <a:spcPct val="110000"/>
                </a:lnSpc>
              </a:pPr>
              <a:r>
                <a:rPr lang="en-US">
                  <a:solidFill>
                    <a:srgbClr val="FF0000"/>
                  </a:solidFill>
                </a:rPr>
                <a:t>RESPOSTA:</a:t>
              </a:r>
            </a:p>
          </p:txBody>
        </p:sp>
        <p:grpSp>
          <p:nvGrpSpPr>
            <p:cNvPr id="26632" name="Group 18"/>
            <p:cNvGrpSpPr>
              <a:grpSpLocks/>
            </p:cNvGrpSpPr>
            <p:nvPr/>
          </p:nvGrpSpPr>
          <p:grpSpPr bwMode="auto">
            <a:xfrm>
              <a:off x="2290" y="1389"/>
              <a:ext cx="3085" cy="2523"/>
              <a:chOff x="2290" y="1389"/>
              <a:chExt cx="2710" cy="2216"/>
            </a:xfrm>
          </p:grpSpPr>
          <p:pic>
            <p:nvPicPr>
              <p:cNvPr id="26633" name="Picture 14" descr="356-361_ex9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b="76717"/>
              <a:stretch>
                <a:fillRect/>
              </a:stretch>
            </p:blipFill>
            <p:spPr bwMode="auto">
              <a:xfrm>
                <a:off x="2290" y="1389"/>
                <a:ext cx="2710" cy="5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634" name="Picture 16" descr="356-361_ex9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28650" b="62431"/>
              <a:stretch>
                <a:fillRect/>
              </a:stretch>
            </p:blipFill>
            <p:spPr bwMode="auto">
              <a:xfrm>
                <a:off x="2290" y="1933"/>
                <a:ext cx="2710" cy="2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6635" name="Picture 17" descr="356-361_ex9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42975"/>
              <a:stretch>
                <a:fillRect/>
              </a:stretch>
            </p:blipFill>
            <p:spPr bwMode="auto">
              <a:xfrm>
                <a:off x="2290" y="2160"/>
                <a:ext cx="2710" cy="14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/>
          </p:cNvSpPr>
          <p:nvPr>
            <p:ph type="body" idx="1"/>
          </p:nvPr>
        </p:nvSpPr>
        <p:spPr>
          <a:xfrm>
            <a:off x="395288" y="428625"/>
            <a:ext cx="8696325" cy="2357438"/>
          </a:xfrm>
          <a:noFill/>
        </p:spPr>
        <p:txBody>
          <a:bodyPr/>
          <a:lstStyle/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200" b="1" smtClean="0">
                <a:solidFill>
                  <a:schemeClr val="bg1"/>
                </a:solidFill>
              </a:rPr>
              <a:t>(UFSC)</a:t>
            </a:r>
            <a:r>
              <a:rPr lang="pt-BR" sz="1200" smtClean="0">
                <a:solidFill>
                  <a:schemeClr val="bg1"/>
                </a:solidFill>
              </a:rPr>
              <a:t> </a:t>
            </a:r>
            <a:br>
              <a:rPr lang="pt-BR" sz="1200" smtClean="0">
                <a:solidFill>
                  <a:schemeClr val="bg1"/>
                </a:solidFill>
              </a:rPr>
            </a:br>
            <a:r>
              <a:rPr lang="pt-BR" sz="1000" smtClean="0"/>
              <a:t>Sejam (</a:t>
            </a:r>
            <a:r>
              <a:rPr lang="pt-BR" sz="1000" i="1" smtClean="0"/>
              <a:t>a</a:t>
            </a:r>
            <a:r>
              <a:rPr lang="pt-BR" sz="1000" i="1" baseline="-25000" smtClean="0"/>
              <a:t>n</a:t>
            </a:r>
            <a:r>
              <a:rPr lang="pt-BR" sz="1000" smtClean="0"/>
              <a:t>)</a:t>
            </a:r>
            <a:r>
              <a:rPr lang="pt-BR" sz="1000" i="1" smtClean="0"/>
              <a:t> </a:t>
            </a:r>
            <a:r>
              <a:rPr lang="pt-BR" sz="1000" smtClean="0"/>
              <a:t>uma progressão geométrica e (</a:t>
            </a:r>
            <a:r>
              <a:rPr lang="pt-BR" sz="1000" i="1" smtClean="0"/>
              <a:t>b</a:t>
            </a:r>
            <a:r>
              <a:rPr lang="pt-BR" sz="1000" i="1" baseline="-25000" smtClean="0"/>
              <a:t>n</a:t>
            </a:r>
            <a:r>
              <a:rPr lang="pt-BR" sz="1000" smtClean="0"/>
              <a:t>) uma progressão aritmética cuja razão é </a:t>
            </a:r>
            <a:r>
              <a:rPr lang="pt-BR" sz="1000" u="sng" smtClean="0"/>
              <a:t> 3 </a:t>
            </a:r>
            <a:r>
              <a:rPr lang="pt-BR" sz="1000" smtClean="0"/>
              <a:t>  da razão da progressão geométrica (</a:t>
            </a:r>
            <a:r>
              <a:rPr lang="pt-BR" sz="1000" i="1" smtClean="0"/>
              <a:t>a</a:t>
            </a:r>
            <a:r>
              <a:rPr lang="pt-BR" sz="1000" i="1" baseline="-25000" smtClean="0"/>
              <a:t>n</a:t>
            </a:r>
            <a:r>
              <a:rPr lang="pt-BR" sz="1000" smtClean="0"/>
              <a:t>)</a:t>
            </a:r>
            <a:r>
              <a:rPr lang="pt-BR" sz="1000" i="1" smtClean="0"/>
              <a:t>.</a:t>
            </a:r>
            <a:endParaRPr lang="pt-BR" sz="1000" smtClean="0"/>
          </a:p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000" smtClean="0">
                <a:solidFill>
                  <a:schemeClr val="bg1"/>
                </a:solidFill>
              </a:rPr>
              <a:t>									         10</a:t>
            </a:r>
            <a:endParaRPr lang="pt-BR" sz="1800" smtClean="0"/>
          </a:p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800" smtClean="0"/>
              <a:t>Sabendo que </a:t>
            </a:r>
            <a:r>
              <a:rPr lang="pt-BR" sz="1800" i="1" smtClean="0"/>
              <a:t>a</a:t>
            </a:r>
            <a:r>
              <a:rPr lang="pt-BR" sz="1800" baseline="-25000" smtClean="0"/>
              <a:t>1</a:t>
            </a:r>
            <a:r>
              <a:rPr lang="pt-BR" sz="1800" i="1" smtClean="0"/>
              <a:t> = b</a:t>
            </a:r>
            <a:r>
              <a:rPr lang="pt-BR" sz="1800" baseline="-25000" smtClean="0"/>
              <a:t>1</a:t>
            </a:r>
            <a:r>
              <a:rPr lang="pt-BR" sz="1800" i="1" smtClean="0"/>
              <a:t> = </a:t>
            </a:r>
            <a:r>
              <a:rPr lang="pt-BR" sz="1800" smtClean="0"/>
              <a:t>2 e que</a:t>
            </a:r>
            <a:r>
              <a:rPr lang="pt-BR" sz="1800" i="1" smtClean="0"/>
              <a:t> a</a:t>
            </a:r>
            <a:r>
              <a:rPr lang="pt-BR" sz="1800" baseline="-25000" smtClean="0"/>
              <a:t>2</a:t>
            </a:r>
            <a:r>
              <a:rPr lang="pt-BR" sz="1800" i="1" smtClean="0"/>
              <a:t> = b</a:t>
            </a:r>
            <a:r>
              <a:rPr lang="pt-BR" sz="1800" baseline="-25000" smtClean="0"/>
              <a:t>7</a:t>
            </a:r>
            <a:r>
              <a:rPr lang="pt-BR" sz="1800" i="1" smtClean="0"/>
              <a:t>, </a:t>
            </a:r>
            <a:r>
              <a:rPr lang="pt-BR" sz="1800" smtClean="0"/>
              <a:t>calcule a soma</a:t>
            </a:r>
            <a:r>
              <a:rPr lang="pt-BR" sz="1800" i="1" smtClean="0"/>
              <a:t> </a:t>
            </a:r>
            <a:br>
              <a:rPr lang="pt-BR" sz="1800" i="1" smtClean="0"/>
            </a:br>
            <a:r>
              <a:rPr lang="pt-BR" sz="1800" i="1" smtClean="0"/>
              <a:t>b</a:t>
            </a:r>
            <a:r>
              <a:rPr lang="pt-BR" sz="1800" baseline="-25000" smtClean="0"/>
              <a:t>1</a:t>
            </a:r>
            <a:r>
              <a:rPr lang="pt-BR" sz="1800" i="1" smtClean="0"/>
              <a:t> + b</a:t>
            </a:r>
            <a:r>
              <a:rPr lang="pt-BR" sz="1800" baseline="-25000" smtClean="0"/>
              <a:t>2</a:t>
            </a:r>
            <a:r>
              <a:rPr lang="pt-BR" sz="1800" i="1" smtClean="0"/>
              <a:t> + .... + b</a:t>
            </a:r>
            <a:r>
              <a:rPr lang="pt-BR" sz="1800" baseline="-25000" smtClean="0"/>
              <a:t>7</a:t>
            </a:r>
            <a:r>
              <a:rPr lang="pt-BR" sz="1800" i="1" smtClean="0"/>
              <a:t>.</a:t>
            </a:r>
          </a:p>
        </p:txBody>
      </p:sp>
      <p:sp>
        <p:nvSpPr>
          <p:cNvPr id="27651" name="Text Box 15"/>
          <p:cNvSpPr txBox="1">
            <a:spLocks/>
          </p:cNvSpPr>
          <p:nvPr/>
        </p:nvSpPr>
        <p:spPr bwMode="auto">
          <a:xfrm>
            <a:off x="457200" y="44450"/>
            <a:ext cx="304800" cy="336550"/>
          </a:xfrm>
          <a:prstGeom prst="rect">
            <a:avLst/>
          </a:prstGeom>
          <a:solidFill>
            <a:srgbClr val="92387D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/>
              <a:t>1</a:t>
            </a:r>
          </a:p>
        </p:txBody>
      </p:sp>
      <p:sp>
        <p:nvSpPr>
          <p:cNvPr id="27652" name="Text Box 20"/>
          <p:cNvSpPr txBox="1">
            <a:spLocks/>
          </p:cNvSpPr>
          <p:nvPr/>
        </p:nvSpPr>
        <p:spPr bwMode="auto">
          <a:xfrm rot="-5400000">
            <a:off x="-933450" y="1006475"/>
            <a:ext cx="2254250" cy="26035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100"/>
              <a:t>EXERC</a:t>
            </a:r>
            <a:r>
              <a:rPr lang="en-US" altLang="ja-JP" sz="1100">
                <a:latin typeface="Arial" charset="0"/>
                <a:ea typeface="ＭＳ Ｐゴシック" pitchFamily="34" charset="-128"/>
              </a:rPr>
              <a:t>Í</a:t>
            </a:r>
            <a:r>
              <a:rPr lang="en-US" altLang="ja-JP" sz="1100">
                <a:ea typeface="ＭＳ Ｐゴシック" pitchFamily="34" charset="-128"/>
              </a:rPr>
              <a:t>CIOS ESSENCIAIS</a:t>
            </a:r>
            <a:endParaRPr lang="en-US" sz="1100"/>
          </a:p>
        </p:txBody>
      </p:sp>
      <p:sp>
        <p:nvSpPr>
          <p:cNvPr id="27653" name="Text Box 15"/>
          <p:cNvSpPr txBox="1">
            <a:spLocks/>
          </p:cNvSpPr>
          <p:nvPr/>
        </p:nvSpPr>
        <p:spPr bwMode="auto">
          <a:xfrm>
            <a:off x="457200" y="44450"/>
            <a:ext cx="542925" cy="338138"/>
          </a:xfrm>
          <a:prstGeom prst="rect">
            <a:avLst/>
          </a:prstGeom>
          <a:solidFill>
            <a:srgbClr val="92387D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14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476375" y="1628775"/>
            <a:ext cx="7518400" cy="4530725"/>
            <a:chOff x="930" y="1026"/>
            <a:chExt cx="4736" cy="2854"/>
          </a:xfrm>
        </p:grpSpPr>
        <p:sp>
          <p:nvSpPr>
            <p:cNvPr id="27656" name="Rectangle 12"/>
            <p:cNvSpPr>
              <a:spLocks/>
            </p:cNvSpPr>
            <p:nvPr/>
          </p:nvSpPr>
          <p:spPr bwMode="auto">
            <a:xfrm>
              <a:off x="930" y="2160"/>
              <a:ext cx="1173" cy="24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lnSpc>
                  <a:spcPct val="110000"/>
                </a:lnSpc>
              </a:pPr>
              <a:r>
                <a:rPr lang="en-US">
                  <a:solidFill>
                    <a:srgbClr val="FF0000"/>
                  </a:solidFill>
                </a:rPr>
                <a:t>RESPOSTA: </a:t>
              </a:r>
            </a:p>
          </p:txBody>
        </p:sp>
        <p:pic>
          <p:nvPicPr>
            <p:cNvPr id="27657" name="Picture 11" descr="C:\c1\Guilherme\Trabalho\Moderna\Expresso\matérias\Matemática\Mat-cad-1-topico-5\Links\356-361_ex14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54" y="1026"/>
              <a:ext cx="3512" cy="2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655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 </a:t>
            </a:r>
            <a:r>
              <a:rPr lang="pt-BR" sz="1200">
                <a:solidFill>
                  <a:schemeClr val="bg1"/>
                </a:solidFill>
              </a:rPr>
              <a:t>–</a:t>
            </a:r>
            <a:r>
              <a:rPr lang="pt-BR" sz="1200">
                <a:solidFill>
                  <a:schemeClr val="tx1"/>
                </a:solidFill>
              </a:rPr>
              <a:t> </a:t>
            </a:r>
            <a:r>
              <a:rPr lang="en-US" altLang="ja-JP" sz="1200">
                <a:solidFill>
                  <a:schemeClr val="bg1"/>
                </a:solidFill>
              </a:rPr>
              <a:t>NO VESTIBULAR</a:t>
            </a:r>
            <a:endParaRPr lang="pt-BR" sz="12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/>
          </p:cNvSpPr>
          <p:nvPr>
            <p:ph type="body" idx="1"/>
          </p:nvPr>
        </p:nvSpPr>
        <p:spPr>
          <a:xfrm>
            <a:off x="414338" y="428625"/>
            <a:ext cx="7253287" cy="928688"/>
          </a:xfrm>
          <a:noFill/>
        </p:spPr>
        <p:txBody>
          <a:bodyPr/>
          <a:lstStyle/>
          <a:p>
            <a:pPr>
              <a:spcBef>
                <a:spcPct val="0"/>
              </a:spcBef>
              <a:buFont typeface="GillSans" charset="0"/>
              <a:buNone/>
            </a:pPr>
            <a:r>
              <a:rPr lang="pt-BR" sz="1200" b="1" smtClean="0">
                <a:solidFill>
                  <a:schemeClr val="bg1"/>
                </a:solidFill>
              </a:rPr>
              <a:t>(UFPA)</a:t>
            </a:r>
          </a:p>
          <a:p>
            <a:pPr>
              <a:spcBef>
                <a:spcPct val="0"/>
              </a:spcBef>
              <a:buFont typeface="GillSans" charset="0"/>
              <a:buNone/>
            </a:pPr>
            <a:r>
              <a:rPr lang="pt-BR" sz="1000" smtClean="0"/>
              <a:t>Uma dívida deve ser paga em quatro parcelas de valores decrescentes segundo uma razão constante. </a:t>
            </a:r>
          </a:p>
          <a:p>
            <a:pPr>
              <a:spcBef>
                <a:spcPct val="0"/>
              </a:spcBef>
              <a:buFont typeface="GillSans" charset="0"/>
              <a:buNone/>
            </a:pPr>
            <a:r>
              <a:rPr lang="pt-BR" sz="1800" smtClean="0"/>
              <a:t>Calcule o valor dessa dívida sabendo que a primeira parcela</a:t>
            </a:r>
          </a:p>
          <a:p>
            <a:pPr>
              <a:spcBef>
                <a:spcPct val="0"/>
              </a:spcBef>
              <a:buFont typeface="GillSans" charset="0"/>
              <a:buNone/>
            </a:pPr>
            <a:r>
              <a:rPr lang="pt-BR" sz="1800" smtClean="0"/>
              <a:t>é de R$ 6.400,00 e a quarta é de R$ 800,00.</a:t>
            </a:r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z="1800" smtClean="0"/>
          </a:p>
        </p:txBody>
      </p:sp>
      <p:sp>
        <p:nvSpPr>
          <p:cNvPr id="28675" name="Text Box 15"/>
          <p:cNvSpPr txBox="1">
            <a:spLocks/>
          </p:cNvSpPr>
          <p:nvPr/>
        </p:nvSpPr>
        <p:spPr bwMode="auto">
          <a:xfrm>
            <a:off x="457200" y="44450"/>
            <a:ext cx="304800" cy="336550"/>
          </a:xfrm>
          <a:prstGeom prst="rect">
            <a:avLst/>
          </a:prstGeom>
          <a:solidFill>
            <a:srgbClr val="92387D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/>
              <a:t>1</a:t>
            </a:r>
          </a:p>
        </p:txBody>
      </p:sp>
      <p:sp>
        <p:nvSpPr>
          <p:cNvPr id="28676" name="Text Box 20"/>
          <p:cNvSpPr txBox="1">
            <a:spLocks/>
          </p:cNvSpPr>
          <p:nvPr/>
        </p:nvSpPr>
        <p:spPr bwMode="auto">
          <a:xfrm rot="-5400000">
            <a:off x="-933450" y="1006475"/>
            <a:ext cx="2254250" cy="26035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100"/>
              <a:t>EXERC</a:t>
            </a:r>
            <a:r>
              <a:rPr lang="en-US" altLang="ja-JP" sz="1100">
                <a:latin typeface="Arial" charset="0"/>
                <a:ea typeface="ＭＳ Ｐゴシック" pitchFamily="34" charset="-128"/>
              </a:rPr>
              <a:t>Í</a:t>
            </a:r>
            <a:r>
              <a:rPr lang="en-US" altLang="ja-JP" sz="1100">
                <a:ea typeface="ＭＳ Ｐゴシック" pitchFamily="34" charset="-128"/>
              </a:rPr>
              <a:t>CIOS ESSENCIAIS</a:t>
            </a:r>
            <a:endParaRPr lang="en-US" sz="1100"/>
          </a:p>
        </p:txBody>
      </p:sp>
      <p:sp>
        <p:nvSpPr>
          <p:cNvPr id="28677" name="Text Box 15"/>
          <p:cNvSpPr txBox="1">
            <a:spLocks/>
          </p:cNvSpPr>
          <p:nvPr/>
        </p:nvSpPr>
        <p:spPr bwMode="auto">
          <a:xfrm>
            <a:off x="457200" y="44450"/>
            <a:ext cx="542925" cy="338138"/>
          </a:xfrm>
          <a:prstGeom prst="rect">
            <a:avLst/>
          </a:prstGeom>
          <a:solidFill>
            <a:srgbClr val="92387D"/>
          </a:solidFill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20</a:t>
            </a:r>
          </a:p>
        </p:txBody>
      </p:sp>
      <p:grpSp>
        <p:nvGrpSpPr>
          <p:cNvPr id="2" name="Grupo 10"/>
          <p:cNvGrpSpPr>
            <a:grpSpLocks/>
          </p:cNvGrpSpPr>
          <p:nvPr/>
        </p:nvGrpSpPr>
        <p:grpSpPr bwMode="auto">
          <a:xfrm>
            <a:off x="350838" y="1398588"/>
            <a:ext cx="8305800" cy="3398837"/>
            <a:chOff x="428596" y="1357298"/>
            <a:chExt cx="8305800" cy="3398842"/>
          </a:xfrm>
        </p:grpSpPr>
        <p:sp>
          <p:nvSpPr>
            <p:cNvPr id="28680" name="Rectangle 12"/>
            <p:cNvSpPr>
              <a:spLocks/>
            </p:cNvSpPr>
            <p:nvPr/>
          </p:nvSpPr>
          <p:spPr bwMode="auto">
            <a:xfrm>
              <a:off x="428596" y="1357298"/>
              <a:ext cx="8305800" cy="39370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lnSpc>
                  <a:spcPct val="110000"/>
                </a:lnSpc>
              </a:pPr>
              <a:r>
                <a:rPr lang="en-US">
                  <a:solidFill>
                    <a:srgbClr val="FF0000"/>
                  </a:solidFill>
                </a:rPr>
                <a:t>RESPOSTA:</a:t>
              </a:r>
            </a:p>
          </p:txBody>
        </p:sp>
        <p:pic>
          <p:nvPicPr>
            <p:cNvPr id="28681" name="Picture 2" descr="C:\c1\Guilherme\Trabalho\Moderna\Expresso\matérias\Matemática\Mat-cad-1-topico-5\Links\356-361_ex20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0034" y="1714488"/>
              <a:ext cx="7358114" cy="3041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8679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 </a:t>
            </a:r>
            <a:r>
              <a:rPr lang="pt-BR" sz="1200">
                <a:solidFill>
                  <a:schemeClr val="bg1"/>
                </a:solidFill>
              </a:rPr>
              <a:t>–</a:t>
            </a:r>
            <a:r>
              <a:rPr lang="pt-BR" sz="1200">
                <a:solidFill>
                  <a:schemeClr val="tx1"/>
                </a:solidFill>
              </a:rPr>
              <a:t> </a:t>
            </a:r>
            <a:r>
              <a:rPr lang="en-US" altLang="ja-JP" sz="1200">
                <a:solidFill>
                  <a:schemeClr val="bg1"/>
                </a:solidFill>
              </a:rPr>
              <a:t>NO VESTIBULAR</a:t>
            </a:r>
            <a:endParaRPr lang="pt-BR" sz="12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5"/>
          <p:cNvSpPr>
            <a:spLocks noGrp="1"/>
          </p:cNvSpPr>
          <p:nvPr>
            <p:ph type="title"/>
          </p:nvPr>
        </p:nvSpPr>
        <p:spPr>
          <a:xfrm>
            <a:off x="381000" y="0"/>
            <a:ext cx="7477125" cy="762000"/>
          </a:xfrm>
        </p:spPr>
        <p:txBody>
          <a:bodyPr/>
          <a:lstStyle/>
          <a:p>
            <a:r>
              <a:rPr lang="pt-BR" smtClean="0"/>
              <a:t>I. Nomenclatura</a:t>
            </a:r>
          </a:p>
        </p:txBody>
      </p:sp>
      <p:sp>
        <p:nvSpPr>
          <p:cNvPr id="15363" name="Espaço Reservado para Conteúdo 6"/>
          <p:cNvSpPr>
            <a:spLocks noGrp="1"/>
          </p:cNvSpPr>
          <p:nvPr>
            <p:ph idx="1"/>
          </p:nvPr>
        </p:nvSpPr>
        <p:spPr>
          <a:xfrm>
            <a:off x="395288" y="620713"/>
            <a:ext cx="8324850" cy="1152525"/>
          </a:xfrm>
        </p:spPr>
        <p:txBody>
          <a:bodyPr/>
          <a:lstStyle/>
          <a:p>
            <a:pPr indent="0">
              <a:lnSpc>
                <a:spcPct val="120000"/>
              </a:lnSpc>
              <a:spcBef>
                <a:spcPct val="0"/>
              </a:spcBef>
              <a:buFont typeface="GillSans" charset="0"/>
              <a:buNone/>
            </a:pPr>
            <a:r>
              <a:rPr lang="pt-BR" sz="1800" smtClean="0"/>
              <a:t>Na mais comum, uma notação indica a posição dos termos na sequência. </a:t>
            </a:r>
            <a:r>
              <a:rPr lang="pt-BR" sz="1800" smtClean="0">
                <a:solidFill>
                  <a:schemeClr val="bg1"/>
                </a:solidFill>
              </a:rPr>
              <a:t>Ex.: </a:t>
            </a:r>
            <a:r>
              <a:rPr lang="pt-BR" sz="1800" i="1" smtClean="0">
                <a:solidFill>
                  <a:schemeClr val="bg1"/>
                </a:solidFill>
              </a:rPr>
              <a:t>a</a:t>
            </a:r>
            <a:r>
              <a:rPr lang="pt-BR" sz="1800" baseline="-25000" smtClean="0">
                <a:solidFill>
                  <a:schemeClr val="bg1"/>
                </a:solidFill>
              </a:rPr>
              <a:t>5</a:t>
            </a:r>
            <a:r>
              <a:rPr lang="pt-BR" sz="1800" smtClean="0">
                <a:solidFill>
                  <a:schemeClr val="bg1"/>
                </a:solidFill>
              </a:rPr>
              <a:t> seria o termo que ocupa a posição 5.</a:t>
            </a:r>
          </a:p>
        </p:txBody>
      </p:sp>
      <p:sp>
        <p:nvSpPr>
          <p:cNvPr id="15364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</a:t>
            </a:r>
          </a:p>
        </p:txBody>
      </p:sp>
      <p:pic>
        <p:nvPicPr>
          <p:cNvPr id="15365" name="Picture 6" descr="C:\c1\Guilherme\Trabalho\Moderna\Expresso\matérias\Matemática\Mat-cad-1-topico-5\Links\356-361_im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4288" y="1754188"/>
            <a:ext cx="4014787" cy="447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Rectangle 8"/>
          <p:cNvSpPr>
            <a:spLocks/>
          </p:cNvSpPr>
          <p:nvPr/>
        </p:nvSpPr>
        <p:spPr bwMode="auto">
          <a:xfrm>
            <a:off x="381000" y="1341438"/>
            <a:ext cx="4392613" cy="10826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576263">
              <a:lnSpc>
                <a:spcPct val="120000"/>
              </a:lnSpc>
            </a:pPr>
            <a:r>
              <a:rPr lang="pt-BR" b="0">
                <a:solidFill>
                  <a:schemeClr val="bg2"/>
                </a:solidFill>
              </a:rPr>
              <a:t>Veja a sequência abaixo e a tabela de correspondências ao lado:</a:t>
            </a:r>
          </a:p>
          <a:p>
            <a:pPr algn="l" defTabSz="576263">
              <a:lnSpc>
                <a:spcPct val="120000"/>
              </a:lnSpc>
            </a:pPr>
            <a:r>
              <a:rPr lang="de-DE" b="0">
                <a:solidFill>
                  <a:schemeClr val="bg2"/>
                </a:solidFill>
              </a:rPr>
              <a:t>(0, 3, 6, 9, 12, 15, ..., </a:t>
            </a:r>
            <a:r>
              <a:rPr lang="de-DE" b="0" i="1">
                <a:solidFill>
                  <a:schemeClr val="bg2"/>
                </a:solidFill>
              </a:rPr>
              <a:t>a</a:t>
            </a:r>
            <a:r>
              <a:rPr lang="de-DE" b="0" i="1" baseline="-25000">
                <a:solidFill>
                  <a:schemeClr val="bg2"/>
                </a:solidFill>
              </a:rPr>
              <a:t>n</a:t>
            </a:r>
            <a:r>
              <a:rPr lang="de-DE" b="0" i="1">
                <a:solidFill>
                  <a:schemeClr val="bg2"/>
                </a:solidFill>
              </a:rPr>
              <a:t>)</a:t>
            </a:r>
            <a:endParaRPr lang="pt-BR" b="0">
              <a:solidFill>
                <a:schemeClr val="bg2"/>
              </a:solidFill>
            </a:endParaRPr>
          </a:p>
        </p:txBody>
      </p:sp>
      <p:sp>
        <p:nvSpPr>
          <p:cNvPr id="15367" name="Rectangle 9"/>
          <p:cNvSpPr>
            <a:spLocks/>
          </p:cNvSpPr>
          <p:nvPr/>
        </p:nvSpPr>
        <p:spPr bwMode="auto">
          <a:xfrm>
            <a:off x="381000" y="2420938"/>
            <a:ext cx="4838700" cy="10826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576263">
              <a:lnSpc>
                <a:spcPct val="120000"/>
              </a:lnSpc>
              <a:buFontTx/>
              <a:buChar char="•"/>
            </a:pPr>
            <a:r>
              <a:rPr lang="pt-BR" b="0" i="1">
                <a:solidFill>
                  <a:schemeClr val="bg2"/>
                </a:solidFill>
              </a:rPr>
              <a:t> n </a:t>
            </a:r>
            <a:r>
              <a:rPr lang="pt-BR" b="0">
                <a:solidFill>
                  <a:schemeClr val="bg2"/>
                </a:solidFill>
              </a:rPr>
              <a:t>assume valores naturais não</a:t>
            </a:r>
            <a:r>
              <a:rPr lang="pt-BR" b="0" i="1">
                <a:solidFill>
                  <a:schemeClr val="bg2"/>
                </a:solidFill>
              </a:rPr>
              <a:t> </a:t>
            </a:r>
            <a:r>
              <a:rPr lang="pt-BR" b="0">
                <a:solidFill>
                  <a:schemeClr val="bg2"/>
                </a:solidFill>
              </a:rPr>
              <a:t>nulos. </a:t>
            </a:r>
          </a:p>
          <a:p>
            <a:pPr algn="l" defTabSz="576263">
              <a:lnSpc>
                <a:spcPct val="120000"/>
              </a:lnSpc>
              <a:buFont typeface="Symbol" pitchFamily="18" charset="2"/>
              <a:buChar char="·"/>
            </a:pPr>
            <a:r>
              <a:rPr lang="pt-BR" b="0">
                <a:solidFill>
                  <a:schemeClr val="bg2"/>
                </a:solidFill>
              </a:rPr>
              <a:t> O termo </a:t>
            </a:r>
            <a:r>
              <a:rPr lang="pt-BR" b="0" i="1">
                <a:solidFill>
                  <a:schemeClr val="bg2"/>
                </a:solidFill>
              </a:rPr>
              <a:t>a</a:t>
            </a:r>
            <a:r>
              <a:rPr lang="pt-BR" b="0" i="1" baseline="-25000">
                <a:solidFill>
                  <a:schemeClr val="bg2"/>
                </a:solidFill>
              </a:rPr>
              <a:t>n</a:t>
            </a:r>
            <a:r>
              <a:rPr lang="pt-BR" b="0" i="1">
                <a:solidFill>
                  <a:schemeClr val="bg2"/>
                </a:solidFill>
              </a:rPr>
              <a:t> </a:t>
            </a:r>
            <a:r>
              <a:rPr lang="pt-BR" b="0">
                <a:solidFill>
                  <a:schemeClr val="bg2"/>
                </a:solidFill>
              </a:rPr>
              <a:t>pode assumir qualquer valor real.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5"/>
          <p:cNvSpPr>
            <a:spLocks noGrp="1"/>
          </p:cNvSpPr>
          <p:nvPr>
            <p:ph type="title"/>
          </p:nvPr>
        </p:nvSpPr>
        <p:spPr>
          <a:xfrm>
            <a:off x="393700" y="100013"/>
            <a:ext cx="5257800" cy="592137"/>
          </a:xfrm>
        </p:spPr>
        <p:txBody>
          <a:bodyPr/>
          <a:lstStyle/>
          <a:p>
            <a:r>
              <a:rPr lang="pt-BR" smtClean="0"/>
              <a:t>II. Progressão aritmética – PA</a:t>
            </a:r>
          </a:p>
        </p:txBody>
      </p:sp>
      <p:sp>
        <p:nvSpPr>
          <p:cNvPr id="16387" name="Espaço Reservado para Conteúdo 6"/>
          <p:cNvSpPr>
            <a:spLocks noGrp="1"/>
          </p:cNvSpPr>
          <p:nvPr>
            <p:ph idx="1"/>
          </p:nvPr>
        </p:nvSpPr>
        <p:spPr>
          <a:xfrm>
            <a:off x="438150" y="765175"/>
            <a:ext cx="8135938" cy="1223963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800"/>
              </a:spcBef>
              <a:buFont typeface="GillSans" charset="0"/>
              <a:buNone/>
            </a:pPr>
            <a:r>
              <a:rPr lang="pt-BR" sz="1800" smtClean="0"/>
              <a:t>Obtenção de um termo na sequência: (</a:t>
            </a:r>
            <a:r>
              <a:rPr lang="pt-BR" sz="1800" smtClean="0">
                <a:solidFill>
                  <a:srgbClr val="00FFFF"/>
                </a:solidFill>
              </a:rPr>
              <a:t>0</a:t>
            </a:r>
            <a:r>
              <a:rPr lang="pt-BR" sz="1800" smtClean="0"/>
              <a:t>, </a:t>
            </a:r>
            <a:r>
              <a:rPr lang="pt-BR" sz="1800" smtClean="0">
                <a:solidFill>
                  <a:srgbClr val="FF9900"/>
                </a:solidFill>
              </a:rPr>
              <a:t>3</a:t>
            </a:r>
            <a:r>
              <a:rPr lang="pt-BR" sz="1800" smtClean="0"/>
              <a:t>, </a:t>
            </a:r>
            <a:r>
              <a:rPr lang="pt-BR" sz="1800" smtClean="0">
                <a:solidFill>
                  <a:srgbClr val="00CC00"/>
                </a:solidFill>
              </a:rPr>
              <a:t>6</a:t>
            </a:r>
            <a:r>
              <a:rPr lang="pt-BR" sz="1800" smtClean="0"/>
              <a:t>, </a:t>
            </a:r>
            <a:r>
              <a:rPr lang="pt-BR" sz="1800" smtClean="0">
                <a:solidFill>
                  <a:srgbClr val="9933FF"/>
                </a:solidFill>
              </a:rPr>
              <a:t>9</a:t>
            </a:r>
            <a:r>
              <a:rPr lang="pt-BR" sz="1800" smtClean="0"/>
              <a:t>, 12, 15, ..., </a:t>
            </a:r>
            <a:r>
              <a:rPr lang="pt-BR" sz="1800" i="1" smtClean="0"/>
              <a:t>a</a:t>
            </a:r>
            <a:r>
              <a:rPr lang="pt-BR" sz="1800" baseline="-25000" smtClean="0"/>
              <a:t>n</a:t>
            </a:r>
            <a:r>
              <a:rPr lang="pt-BR" sz="1800" smtClean="0"/>
              <a:t>)</a:t>
            </a:r>
            <a:endParaRPr lang="pt-BR" sz="800" smtClean="0"/>
          </a:p>
          <a:p>
            <a:pPr>
              <a:lnSpc>
                <a:spcPct val="120000"/>
              </a:lnSpc>
              <a:spcBef>
                <a:spcPts val="800"/>
              </a:spcBef>
              <a:buFont typeface="GillSans" charset="0"/>
              <a:buNone/>
            </a:pPr>
            <a:r>
              <a:rPr lang="pt-BR" sz="1800" smtClean="0">
                <a:sym typeface="Symbol" pitchFamily="18" charset="2"/>
              </a:rPr>
              <a:t> </a:t>
            </a:r>
            <a:r>
              <a:rPr lang="pt-BR" sz="1800" smtClean="0"/>
              <a:t>A partir do 1</a:t>
            </a:r>
            <a:r>
              <a:rPr lang="pt-BR" sz="1800" u="sng" baseline="30000" smtClean="0"/>
              <a:t>0</a:t>
            </a:r>
            <a:r>
              <a:rPr lang="pt-BR" sz="1800" smtClean="0"/>
              <a:t> termo, a cada “passo” dado na sequência, soma-se o valor </a:t>
            </a:r>
            <a:r>
              <a:rPr lang="pt-BR" sz="1800" smtClean="0">
                <a:solidFill>
                  <a:srgbClr val="FF0000"/>
                </a:solidFill>
              </a:rPr>
              <a:t>3</a:t>
            </a:r>
            <a:r>
              <a:rPr lang="pt-BR" sz="1800" smtClean="0"/>
              <a:t>.</a:t>
            </a:r>
            <a:endParaRPr lang="pt-BR" smtClean="0"/>
          </a:p>
        </p:txBody>
      </p:sp>
      <p:sp>
        <p:nvSpPr>
          <p:cNvPr id="16388" name="Rectangle 10"/>
          <p:cNvSpPr>
            <a:spLocks/>
          </p:cNvSpPr>
          <p:nvPr/>
        </p:nvSpPr>
        <p:spPr bwMode="auto">
          <a:xfrm>
            <a:off x="395288" y="2781300"/>
            <a:ext cx="8497887" cy="752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576263">
              <a:lnSpc>
                <a:spcPct val="120000"/>
              </a:lnSpc>
              <a:buFont typeface="Symbol" pitchFamily="18" charset="2"/>
              <a:buChar char="·"/>
            </a:pPr>
            <a:r>
              <a:rPr lang="pt-BR" b="0">
                <a:solidFill>
                  <a:schemeClr val="bg2"/>
                </a:solidFill>
              </a:rPr>
              <a:t> O valor </a:t>
            </a:r>
            <a:r>
              <a:rPr lang="pt-BR" b="0">
                <a:solidFill>
                  <a:srgbClr val="FF0000"/>
                </a:solidFill>
              </a:rPr>
              <a:t>3</a:t>
            </a:r>
            <a:r>
              <a:rPr lang="pt-BR" b="0">
                <a:solidFill>
                  <a:schemeClr val="bg2"/>
                </a:solidFill>
              </a:rPr>
              <a:t>, constante, que se repete a cada “passo”, é a </a:t>
            </a:r>
            <a:r>
              <a:rPr lang="pt-BR" b="0">
                <a:solidFill>
                  <a:srgbClr val="FF0000"/>
                </a:solidFill>
              </a:rPr>
              <a:t>razão</a:t>
            </a:r>
            <a:r>
              <a:rPr lang="pt-BR" b="0">
                <a:solidFill>
                  <a:schemeClr val="bg2"/>
                </a:solidFill>
              </a:rPr>
              <a:t> (</a:t>
            </a:r>
            <a:r>
              <a:rPr lang="pt-BR" b="0" i="1">
                <a:solidFill>
                  <a:schemeClr val="bg2"/>
                </a:solidFill>
              </a:rPr>
              <a:t>r</a:t>
            </a:r>
            <a:r>
              <a:rPr lang="pt-BR" b="0">
                <a:solidFill>
                  <a:schemeClr val="bg2"/>
                </a:solidFill>
              </a:rPr>
              <a:t>).</a:t>
            </a:r>
            <a:br>
              <a:rPr lang="pt-BR" b="0">
                <a:solidFill>
                  <a:schemeClr val="bg2"/>
                </a:solidFill>
              </a:rPr>
            </a:br>
            <a:r>
              <a:rPr lang="pt-BR" b="0">
                <a:solidFill>
                  <a:schemeClr val="bg2"/>
                </a:solidFill>
              </a:rPr>
              <a:t>Ela é obtida pela diferença entre dois termos subsequentes da PA.</a:t>
            </a:r>
          </a:p>
        </p:txBody>
      </p:sp>
      <p:sp>
        <p:nvSpPr>
          <p:cNvPr id="16389" name="Rectangle 12"/>
          <p:cNvSpPr>
            <a:spLocks/>
          </p:cNvSpPr>
          <p:nvPr/>
        </p:nvSpPr>
        <p:spPr bwMode="auto">
          <a:xfrm>
            <a:off x="366713" y="1989138"/>
            <a:ext cx="8424862" cy="7524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576263">
              <a:lnSpc>
                <a:spcPct val="120000"/>
              </a:lnSpc>
            </a:pPr>
            <a:r>
              <a:rPr lang="pt-BR" b="0">
                <a:solidFill>
                  <a:schemeClr val="bg2"/>
                </a:solidFill>
                <a:sym typeface="Symbol" pitchFamily="18" charset="2"/>
              </a:rPr>
              <a:t> </a:t>
            </a:r>
            <a:r>
              <a:rPr lang="pt-BR" b="0">
                <a:solidFill>
                  <a:schemeClr val="bg2"/>
                </a:solidFill>
              </a:rPr>
              <a:t>A operação soma determina um tipo de sequência: a progressão aritmética (PA).</a:t>
            </a:r>
          </a:p>
        </p:txBody>
      </p:sp>
      <p:sp>
        <p:nvSpPr>
          <p:cNvPr id="16390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</a:t>
            </a:r>
          </a:p>
        </p:txBody>
      </p:sp>
      <p:grpSp>
        <p:nvGrpSpPr>
          <p:cNvPr id="16391" name="Group 21"/>
          <p:cNvGrpSpPr>
            <a:grpSpLocks/>
          </p:cNvGrpSpPr>
          <p:nvPr/>
        </p:nvGrpSpPr>
        <p:grpSpPr bwMode="auto">
          <a:xfrm>
            <a:off x="250825" y="3602038"/>
            <a:ext cx="8605838" cy="530225"/>
            <a:chOff x="158" y="2269"/>
            <a:chExt cx="5602" cy="345"/>
          </a:xfrm>
        </p:grpSpPr>
        <p:pic>
          <p:nvPicPr>
            <p:cNvPr id="16392" name="Picture 16" descr="356-361_eq2"/>
            <p:cNvPicPr>
              <a:picLocks noChangeAspect="1" noChangeArrowheads="1"/>
            </p:cNvPicPr>
            <p:nvPr/>
          </p:nvPicPr>
          <p:blipFill>
            <a:blip r:embed="rId3" cstate="print"/>
            <a:srcRect b="63062"/>
            <a:stretch>
              <a:fillRect/>
            </a:stretch>
          </p:blipFill>
          <p:spPr bwMode="auto">
            <a:xfrm>
              <a:off x="158" y="2269"/>
              <a:ext cx="2028" cy="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3" name="Picture 18" descr="356-361_eq2"/>
            <p:cNvPicPr>
              <a:picLocks noChangeAspect="1" noChangeArrowheads="1"/>
            </p:cNvPicPr>
            <p:nvPr/>
          </p:nvPicPr>
          <p:blipFill>
            <a:blip r:embed="rId3" cstate="print"/>
            <a:srcRect t="32013" b="38866"/>
            <a:stretch>
              <a:fillRect/>
            </a:stretch>
          </p:blipFill>
          <p:spPr bwMode="auto">
            <a:xfrm>
              <a:off x="2077" y="2275"/>
              <a:ext cx="2028" cy="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4" name="Picture 19" descr="356-361_eq2"/>
            <p:cNvPicPr>
              <a:picLocks noChangeAspect="1" noChangeArrowheads="1"/>
            </p:cNvPicPr>
            <p:nvPr/>
          </p:nvPicPr>
          <p:blipFill>
            <a:blip r:embed="rId3" cstate="print"/>
            <a:srcRect t="66382" r="7840"/>
            <a:stretch>
              <a:fillRect/>
            </a:stretch>
          </p:blipFill>
          <p:spPr bwMode="auto">
            <a:xfrm>
              <a:off x="3891" y="2296"/>
              <a:ext cx="1869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9"/>
          <p:cNvSpPr>
            <a:spLocks/>
          </p:cNvSpPr>
          <p:nvPr/>
        </p:nvSpPr>
        <p:spPr bwMode="auto">
          <a:xfrm>
            <a:off x="381000" y="544513"/>
            <a:ext cx="3241675" cy="10826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576263" eaLnBrk="0" hangingPunct="0">
              <a:lnSpc>
                <a:spcPct val="120000"/>
              </a:lnSpc>
              <a:spcBef>
                <a:spcPts val="800"/>
              </a:spcBef>
              <a:buSzPct val="171000"/>
              <a:buFont typeface="GillSans" charset="0"/>
              <a:buNone/>
            </a:pPr>
            <a:r>
              <a:rPr lang="pt-BR" b="0">
                <a:solidFill>
                  <a:schemeClr val="bg2"/>
                </a:solidFill>
              </a:rPr>
              <a:t>Conhecendo o 1</a:t>
            </a:r>
            <a:r>
              <a:rPr lang="pt-BR" b="0" u="sng" baseline="30000">
                <a:solidFill>
                  <a:schemeClr val="bg2"/>
                </a:solidFill>
              </a:rPr>
              <a:t>o</a:t>
            </a:r>
            <a:r>
              <a:rPr lang="pt-BR" b="0">
                <a:solidFill>
                  <a:schemeClr val="bg2"/>
                </a:solidFill>
              </a:rPr>
              <a:t> termo </a:t>
            </a:r>
            <a:r>
              <a:rPr lang="pt-BR" b="0" i="1">
                <a:solidFill>
                  <a:schemeClr val="bg2"/>
                </a:solidFill>
              </a:rPr>
              <a:t>a</a:t>
            </a:r>
            <a:r>
              <a:rPr lang="pt-BR" b="0" baseline="-25000">
                <a:solidFill>
                  <a:schemeClr val="bg2"/>
                </a:solidFill>
              </a:rPr>
              <a:t>1</a:t>
            </a:r>
            <a:r>
              <a:rPr lang="pt-BR" b="0" i="1">
                <a:solidFill>
                  <a:schemeClr val="bg2"/>
                </a:solidFill>
              </a:rPr>
              <a:t> </a:t>
            </a:r>
            <a:r>
              <a:rPr lang="pt-BR" b="0">
                <a:solidFill>
                  <a:schemeClr val="bg2"/>
                </a:solidFill>
              </a:rPr>
              <a:t>e sua razão </a:t>
            </a:r>
            <a:r>
              <a:rPr lang="pt-BR" b="0" i="1">
                <a:solidFill>
                  <a:schemeClr val="bg2"/>
                </a:solidFill>
              </a:rPr>
              <a:t>r</a:t>
            </a:r>
            <a:r>
              <a:rPr lang="pt-BR" b="0">
                <a:solidFill>
                  <a:schemeClr val="bg2"/>
                </a:solidFill>
              </a:rPr>
              <a:t>, escrevemos qualquer termo da PA:</a:t>
            </a:r>
          </a:p>
        </p:txBody>
      </p:sp>
      <p:sp>
        <p:nvSpPr>
          <p:cNvPr id="17411" name="Rectangle 12"/>
          <p:cNvSpPr>
            <a:spLocks/>
          </p:cNvSpPr>
          <p:nvPr/>
        </p:nvSpPr>
        <p:spPr bwMode="auto">
          <a:xfrm>
            <a:off x="395288" y="2349500"/>
            <a:ext cx="8137525" cy="15303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576263"/>
            <a:r>
              <a:rPr lang="pt-BR" b="0">
                <a:solidFill>
                  <a:schemeClr val="bg2"/>
                </a:solidFill>
              </a:rPr>
              <a:t>Nesse caso: </a:t>
            </a:r>
            <a:r>
              <a:rPr lang="pt-BR" b="0" i="1">
                <a:solidFill>
                  <a:schemeClr val="bg2"/>
                </a:solidFill>
              </a:rPr>
              <a:t>a</a:t>
            </a:r>
            <a:r>
              <a:rPr lang="pt-BR" b="0" baseline="-25000">
                <a:solidFill>
                  <a:schemeClr val="bg2"/>
                </a:solidFill>
              </a:rPr>
              <a:t>n</a:t>
            </a:r>
            <a:r>
              <a:rPr lang="pt-BR" b="0">
                <a:solidFill>
                  <a:schemeClr val="bg2"/>
                </a:solidFill>
              </a:rPr>
              <a:t> = 0 + (</a:t>
            </a:r>
            <a:r>
              <a:rPr lang="pt-BR" b="0" i="1">
                <a:solidFill>
                  <a:schemeClr val="bg2"/>
                </a:solidFill>
              </a:rPr>
              <a:t>n</a:t>
            </a:r>
            <a:r>
              <a:rPr lang="pt-BR" b="0">
                <a:solidFill>
                  <a:schemeClr val="bg2"/>
                </a:solidFill>
              </a:rPr>
              <a:t> – 1) </a:t>
            </a:r>
            <a:r>
              <a:rPr lang="pt-BR" sz="3200" b="0" baseline="16000">
                <a:solidFill>
                  <a:schemeClr val="bg2"/>
                </a:solidFill>
                <a:sym typeface="Symbol" pitchFamily="18" charset="2"/>
              </a:rPr>
              <a:t></a:t>
            </a:r>
            <a:r>
              <a:rPr lang="pt-BR" b="0">
                <a:solidFill>
                  <a:schemeClr val="bg2"/>
                </a:solidFill>
                <a:sym typeface="Symbol" pitchFamily="18" charset="2"/>
              </a:rPr>
              <a:t> 3</a:t>
            </a:r>
          </a:p>
          <a:p>
            <a:pPr algn="l" defTabSz="576263">
              <a:lnSpc>
                <a:spcPct val="120000"/>
              </a:lnSpc>
              <a:spcBef>
                <a:spcPts val="500"/>
              </a:spcBef>
            </a:pPr>
            <a:r>
              <a:rPr lang="pt-BR" b="0">
                <a:solidFill>
                  <a:schemeClr val="bg2"/>
                </a:solidFill>
              </a:rPr>
              <a:t>Substituindo o valor de </a:t>
            </a:r>
            <a:r>
              <a:rPr lang="pt-BR" b="0" i="1">
                <a:solidFill>
                  <a:schemeClr val="bg2"/>
                </a:solidFill>
              </a:rPr>
              <a:t>n </a:t>
            </a:r>
            <a:r>
              <a:rPr lang="pt-BR" b="0">
                <a:solidFill>
                  <a:schemeClr val="bg2"/>
                </a:solidFill>
              </a:rPr>
              <a:t>em qualquer termo</a:t>
            </a:r>
            <a:r>
              <a:rPr lang="pt-BR" b="0" i="1">
                <a:solidFill>
                  <a:schemeClr val="bg2"/>
                </a:solidFill>
              </a:rPr>
              <a:t> a</a:t>
            </a:r>
            <a:r>
              <a:rPr lang="pt-BR" b="0" i="1" baseline="-25000">
                <a:solidFill>
                  <a:schemeClr val="bg2"/>
                </a:solidFill>
              </a:rPr>
              <a:t>n</a:t>
            </a:r>
            <a:r>
              <a:rPr lang="pt-BR" b="0">
                <a:solidFill>
                  <a:schemeClr val="bg2"/>
                </a:solidFill>
              </a:rPr>
              <a:t> da sequência, verificamos que a relação é válida. </a:t>
            </a:r>
          </a:p>
          <a:p>
            <a:pPr algn="l" defTabSz="576263">
              <a:lnSpc>
                <a:spcPct val="120000"/>
              </a:lnSpc>
              <a:spcBef>
                <a:spcPts val="500"/>
              </a:spcBef>
            </a:pPr>
            <a:r>
              <a:rPr lang="pt-BR" b="0">
                <a:solidFill>
                  <a:schemeClr val="bg2"/>
                </a:solidFill>
              </a:rPr>
              <a:t>Generalizando:</a:t>
            </a:r>
          </a:p>
        </p:txBody>
      </p:sp>
      <p:sp>
        <p:nvSpPr>
          <p:cNvPr id="17412" name="Rectangle 14"/>
          <p:cNvSpPr>
            <a:spLocks/>
          </p:cNvSpPr>
          <p:nvPr/>
        </p:nvSpPr>
        <p:spPr bwMode="auto">
          <a:xfrm>
            <a:off x="395288" y="5516563"/>
            <a:ext cx="4427537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576263" eaLnBrk="0" hangingPunct="0">
              <a:buSzPct val="171000"/>
              <a:buFont typeface="GillSans" charset="0"/>
              <a:buNone/>
            </a:pPr>
            <a:r>
              <a:rPr lang="pt-BR" b="0">
                <a:solidFill>
                  <a:schemeClr val="bg2"/>
                </a:solidFill>
              </a:rPr>
              <a:t>em que </a:t>
            </a:r>
            <a:r>
              <a:rPr lang="pt-BR" b="0" i="1">
                <a:solidFill>
                  <a:schemeClr val="bg2"/>
                </a:solidFill>
              </a:rPr>
              <a:t>a</a:t>
            </a:r>
            <a:r>
              <a:rPr lang="pt-BR" b="0" i="1" baseline="-25000">
                <a:solidFill>
                  <a:schemeClr val="bg2"/>
                </a:solidFill>
              </a:rPr>
              <a:t>n</a:t>
            </a:r>
            <a:r>
              <a:rPr lang="pt-BR" b="0" i="1">
                <a:solidFill>
                  <a:schemeClr val="bg2"/>
                </a:solidFill>
              </a:rPr>
              <a:t>, a</a:t>
            </a:r>
            <a:r>
              <a:rPr lang="pt-BR" b="0" baseline="-25000">
                <a:solidFill>
                  <a:schemeClr val="bg2"/>
                </a:solidFill>
              </a:rPr>
              <a:t>1</a:t>
            </a:r>
            <a:r>
              <a:rPr lang="pt-BR" b="0" i="1">
                <a:solidFill>
                  <a:schemeClr val="bg2"/>
                </a:solidFill>
              </a:rPr>
              <a:t> </a:t>
            </a:r>
            <a:r>
              <a:rPr lang="pt-BR" b="0">
                <a:solidFill>
                  <a:schemeClr val="bg2"/>
                </a:solidFill>
              </a:rPr>
              <a:t>e </a:t>
            </a:r>
            <a:r>
              <a:rPr lang="pt-BR" b="0" i="1">
                <a:solidFill>
                  <a:schemeClr val="bg2"/>
                </a:solidFill>
              </a:rPr>
              <a:t>r </a:t>
            </a:r>
            <a:r>
              <a:rPr lang="pt-BR" b="0">
                <a:solidFill>
                  <a:schemeClr val="bg2"/>
                </a:solidFill>
              </a:rPr>
              <a:t>são números reais.</a:t>
            </a:r>
          </a:p>
        </p:txBody>
      </p:sp>
      <p:sp>
        <p:nvSpPr>
          <p:cNvPr id="17413" name="Título 5"/>
          <p:cNvSpPr>
            <a:spLocks/>
          </p:cNvSpPr>
          <p:nvPr/>
        </p:nvSpPr>
        <p:spPr bwMode="auto">
          <a:xfrm>
            <a:off x="395288" y="71438"/>
            <a:ext cx="7477125" cy="762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l" defTabSz="576263" eaLnBrk="0" hangingPunct="0"/>
            <a:r>
              <a:rPr lang="pt-BR" sz="2200">
                <a:solidFill>
                  <a:schemeClr val="bg1"/>
                </a:solidFill>
              </a:rPr>
              <a:t>II. Progressão aritmética – PA</a:t>
            </a:r>
            <a:br>
              <a:rPr lang="pt-BR" sz="2200">
                <a:solidFill>
                  <a:schemeClr val="bg1"/>
                </a:solidFill>
              </a:rPr>
            </a:br>
            <a:endParaRPr lang="pt-BR" sz="2200">
              <a:solidFill>
                <a:schemeClr val="bg1"/>
              </a:solidFill>
            </a:endParaRPr>
          </a:p>
        </p:txBody>
      </p:sp>
      <p:sp>
        <p:nvSpPr>
          <p:cNvPr id="17414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</a:t>
            </a:r>
          </a:p>
        </p:txBody>
      </p:sp>
      <p:grpSp>
        <p:nvGrpSpPr>
          <p:cNvPr id="17415" name="Group 27"/>
          <p:cNvGrpSpPr>
            <a:grpSpLocks/>
          </p:cNvGrpSpPr>
          <p:nvPr/>
        </p:nvGrpSpPr>
        <p:grpSpPr bwMode="auto">
          <a:xfrm>
            <a:off x="1331913" y="4356100"/>
            <a:ext cx="5630862" cy="585788"/>
            <a:chOff x="839" y="2744"/>
            <a:chExt cx="3547" cy="369"/>
          </a:xfrm>
        </p:grpSpPr>
        <p:pic>
          <p:nvPicPr>
            <p:cNvPr id="17419" name="Picture 3" descr="C:\c1\Guilherme\Trabalho\Moderna\Expresso\matérias\Matemática\Mat-cad-1-topico-5\Links\356-361_eq5.jpg"/>
            <p:cNvPicPr>
              <a:picLocks noChangeAspect="1" noChangeArrowheads="1"/>
            </p:cNvPicPr>
            <p:nvPr/>
          </p:nvPicPr>
          <p:blipFill>
            <a:blip r:embed="rId3" cstate="print"/>
            <a:srcRect l="3185" t="19868" r="52362" b="20743"/>
            <a:stretch>
              <a:fillRect/>
            </a:stretch>
          </p:blipFill>
          <p:spPr bwMode="auto">
            <a:xfrm>
              <a:off x="839" y="2744"/>
              <a:ext cx="1723" cy="369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  <p:sp>
          <p:nvSpPr>
            <p:cNvPr id="17420" name="Line 20"/>
            <p:cNvSpPr>
              <a:spLocks noChangeShapeType="1"/>
            </p:cNvSpPr>
            <p:nvPr/>
          </p:nvSpPr>
          <p:spPr bwMode="auto">
            <a:xfrm>
              <a:off x="2625" y="2931"/>
              <a:ext cx="363" cy="0"/>
            </a:xfrm>
            <a:prstGeom prst="line">
              <a:avLst/>
            </a:prstGeom>
            <a:noFill/>
            <a:ln w="31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421" name="Rectangle 21"/>
            <p:cNvSpPr>
              <a:spLocks/>
            </p:cNvSpPr>
            <p:nvPr/>
          </p:nvSpPr>
          <p:spPr bwMode="auto">
            <a:xfrm>
              <a:off x="2962" y="2804"/>
              <a:ext cx="1424" cy="23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576263" eaLnBrk="0" hangingPunct="0">
                <a:buSzPct val="171000"/>
                <a:buFont typeface="GillSans" charset="0"/>
                <a:buNone/>
              </a:pPr>
              <a:r>
                <a:rPr lang="pt-BR" b="0">
                  <a:solidFill>
                    <a:schemeClr val="bg2"/>
                  </a:solidFill>
                </a:rPr>
                <a:t>termo geral da PA</a:t>
              </a:r>
            </a:p>
          </p:txBody>
        </p:sp>
      </p:grpSp>
      <p:pic>
        <p:nvPicPr>
          <p:cNvPr id="17416" name="Picture 23" descr="356-361_eq3"/>
          <p:cNvPicPr>
            <a:picLocks noChangeAspect="1" noChangeArrowheads="1"/>
          </p:cNvPicPr>
          <p:nvPr/>
        </p:nvPicPr>
        <p:blipFill>
          <a:blip r:embed="rId4" cstate="print"/>
          <a:srcRect r="17538" b="40475"/>
          <a:stretch>
            <a:fillRect/>
          </a:stretch>
        </p:blipFill>
        <p:spPr bwMode="auto">
          <a:xfrm>
            <a:off x="3794125" y="604838"/>
            <a:ext cx="4306888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28" descr="356-361_eq3"/>
          <p:cNvPicPr>
            <a:picLocks noChangeAspect="1" noChangeArrowheads="1"/>
          </p:cNvPicPr>
          <p:nvPr/>
        </p:nvPicPr>
        <p:blipFill>
          <a:blip r:embed="rId4" cstate="print"/>
          <a:srcRect l="32858" t="59474" r="63071" b="27051"/>
          <a:stretch>
            <a:fillRect/>
          </a:stretch>
        </p:blipFill>
        <p:spPr bwMode="auto">
          <a:xfrm>
            <a:off x="5510213" y="1557338"/>
            <a:ext cx="28733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29" descr="356-361_eq3"/>
          <p:cNvPicPr>
            <a:picLocks noChangeAspect="1" noChangeArrowheads="1"/>
          </p:cNvPicPr>
          <p:nvPr/>
        </p:nvPicPr>
        <p:blipFill>
          <a:blip r:embed="rId4" cstate="print"/>
          <a:srcRect t="73016"/>
          <a:stretch>
            <a:fillRect/>
          </a:stretch>
        </p:blipFill>
        <p:spPr bwMode="auto">
          <a:xfrm>
            <a:off x="3794125" y="1844675"/>
            <a:ext cx="52228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Conteúdo 6"/>
          <p:cNvSpPr>
            <a:spLocks noGrp="1"/>
          </p:cNvSpPr>
          <p:nvPr>
            <p:ph idx="1"/>
          </p:nvPr>
        </p:nvSpPr>
        <p:spPr>
          <a:xfrm>
            <a:off x="366713" y="735013"/>
            <a:ext cx="8001000" cy="5357812"/>
          </a:xfrm>
        </p:spPr>
        <p:txBody>
          <a:bodyPr/>
          <a:lstStyle/>
          <a:p>
            <a:pPr indent="0">
              <a:spcBef>
                <a:spcPct val="0"/>
              </a:spcBef>
              <a:buFont typeface="GillSans" charset="0"/>
              <a:buNone/>
            </a:pPr>
            <a:r>
              <a:rPr lang="pt-BR" sz="1800" b="1" smtClean="0"/>
              <a:t>1</a:t>
            </a:r>
            <a:r>
              <a:rPr lang="pt-BR" sz="1800" smtClean="0"/>
              <a:t>. Razão: diferença entre dois termos subsequentes: </a:t>
            </a:r>
          </a:p>
          <a:p>
            <a:pPr indent="0">
              <a:lnSpc>
                <a:spcPct val="120000"/>
              </a:lnSpc>
              <a:spcBef>
                <a:spcPts val="500"/>
              </a:spcBef>
              <a:buFont typeface="GillSans" charset="0"/>
              <a:buNone/>
            </a:pPr>
            <a:endParaRPr lang="pt-BR" sz="1800" smtClean="0"/>
          </a:p>
          <a:p>
            <a:pPr indent="0">
              <a:lnSpc>
                <a:spcPct val="120000"/>
              </a:lnSpc>
              <a:spcBef>
                <a:spcPts val="500"/>
              </a:spcBef>
              <a:buFont typeface="GillSans" charset="0"/>
              <a:buNone/>
            </a:pPr>
            <a:endParaRPr lang="pt-BR" sz="1800" smtClean="0"/>
          </a:p>
          <a:p>
            <a:pPr indent="0">
              <a:lnSpc>
                <a:spcPct val="120000"/>
              </a:lnSpc>
              <a:spcBef>
                <a:spcPts val="500"/>
              </a:spcBef>
              <a:buFont typeface="GillSans" charset="0"/>
              <a:buNone/>
            </a:pPr>
            <a:endParaRPr lang="pt-BR" sz="1800" smtClean="0"/>
          </a:p>
          <a:p>
            <a:pPr indent="0">
              <a:lnSpc>
                <a:spcPct val="120000"/>
              </a:lnSpc>
              <a:spcBef>
                <a:spcPts val="500"/>
              </a:spcBef>
              <a:buFont typeface="GillSans" charset="0"/>
              <a:buNone/>
            </a:pPr>
            <a:endParaRPr lang="pt-BR" sz="1800" b="1" smtClean="0"/>
          </a:p>
          <a:p>
            <a:pPr indent="0">
              <a:lnSpc>
                <a:spcPct val="120000"/>
              </a:lnSpc>
              <a:spcBef>
                <a:spcPts val="1800"/>
              </a:spcBef>
              <a:buFont typeface="GillSans" charset="0"/>
              <a:buNone/>
            </a:pPr>
            <a:r>
              <a:rPr lang="pt-BR" sz="1800" b="1" smtClean="0"/>
              <a:t>2</a:t>
            </a:r>
            <a:r>
              <a:rPr lang="pt-BR" sz="1800" smtClean="0"/>
              <a:t>. Diferença de posição entre os termos: número de razões (“passos”) existentes entre eles. </a:t>
            </a:r>
            <a:br>
              <a:rPr lang="pt-BR" sz="1800" smtClean="0"/>
            </a:br>
            <a:r>
              <a:rPr lang="pt-BR" sz="1800" smtClean="0"/>
              <a:t>Ex.: a diferença entre o 5</a:t>
            </a:r>
            <a:r>
              <a:rPr lang="pt-BR" sz="1800" u="sng" baseline="30000" smtClean="0"/>
              <a:t>o</a:t>
            </a:r>
            <a:r>
              <a:rPr lang="pt-BR" sz="1800" smtClean="0"/>
              <a:t> e o 9</a:t>
            </a:r>
            <a:r>
              <a:rPr lang="pt-BR" sz="1800" u="sng" baseline="30000" smtClean="0"/>
              <a:t>o</a:t>
            </a:r>
            <a:r>
              <a:rPr lang="pt-BR" sz="1800" smtClean="0"/>
              <a:t> termos é igual a quatro razões, </a:t>
            </a:r>
            <a:br>
              <a:rPr lang="pt-BR" sz="1800" smtClean="0"/>
            </a:br>
            <a:r>
              <a:rPr lang="pt-BR" sz="1800" smtClean="0"/>
              <a:t>já que, do 5</a:t>
            </a:r>
            <a:r>
              <a:rPr lang="pt-BR" sz="1800" u="sng" baseline="30000" smtClean="0"/>
              <a:t>o</a:t>
            </a:r>
            <a:r>
              <a:rPr lang="pt-BR" sz="1800" smtClean="0"/>
              <a:t> ao 9</a:t>
            </a:r>
            <a:r>
              <a:rPr lang="pt-BR" sz="1800" u="sng" baseline="30000" smtClean="0"/>
              <a:t>o</a:t>
            </a:r>
            <a:r>
              <a:rPr lang="pt-BR" sz="1800" smtClean="0"/>
              <a:t> termos, somamos quatro vezes a razão da PA:</a:t>
            </a:r>
          </a:p>
        </p:txBody>
      </p:sp>
      <p:pic>
        <p:nvPicPr>
          <p:cNvPr id="18435" name="Picture 4" descr="C:\c1\Guilherme\Trabalho\Moderna\Expresso\matérias\Matemática\Mat-cad-1-topico-5\Links\356-361_eq6.jpg"/>
          <p:cNvPicPr>
            <a:picLocks noChangeAspect="1" noChangeArrowheads="1"/>
          </p:cNvPicPr>
          <p:nvPr/>
        </p:nvPicPr>
        <p:blipFill>
          <a:blip r:embed="rId3" cstate="print"/>
          <a:srcRect l="32851" t="55298" r="32851" b="11571"/>
          <a:stretch>
            <a:fillRect/>
          </a:stretch>
        </p:blipFill>
        <p:spPr bwMode="auto">
          <a:xfrm>
            <a:off x="3059113" y="1989138"/>
            <a:ext cx="1728787" cy="431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8436" name="Título 5"/>
          <p:cNvSpPr>
            <a:spLocks/>
          </p:cNvSpPr>
          <p:nvPr/>
        </p:nvSpPr>
        <p:spPr bwMode="auto">
          <a:xfrm>
            <a:off x="250825" y="0"/>
            <a:ext cx="7477125" cy="762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l" defTabSz="576263" eaLnBrk="0" hangingPunct="0"/>
            <a:endParaRPr lang="pt-BR" sz="2200">
              <a:solidFill>
                <a:schemeClr val="bg1"/>
              </a:solidFill>
            </a:endParaRPr>
          </a:p>
        </p:txBody>
      </p:sp>
      <p:sp>
        <p:nvSpPr>
          <p:cNvPr id="18437" name="Título 5"/>
          <p:cNvSpPr>
            <a:spLocks/>
          </p:cNvSpPr>
          <p:nvPr/>
        </p:nvSpPr>
        <p:spPr bwMode="auto">
          <a:xfrm>
            <a:off x="381000" y="71438"/>
            <a:ext cx="7477125" cy="5492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l" defTabSz="576263" eaLnBrk="0" hangingPunct="0"/>
            <a:r>
              <a:rPr lang="pt-BR" sz="2200">
                <a:solidFill>
                  <a:schemeClr val="bg1"/>
                </a:solidFill>
              </a:rPr>
              <a:t>II. Progressão aritmética – PA</a:t>
            </a:r>
          </a:p>
        </p:txBody>
      </p:sp>
      <p:sp>
        <p:nvSpPr>
          <p:cNvPr id="18438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</a:t>
            </a:r>
          </a:p>
        </p:txBody>
      </p:sp>
      <p:sp>
        <p:nvSpPr>
          <p:cNvPr id="18439" name="Rectangle 15"/>
          <p:cNvSpPr>
            <a:spLocks/>
          </p:cNvSpPr>
          <p:nvPr/>
        </p:nvSpPr>
        <p:spPr bwMode="auto">
          <a:xfrm>
            <a:off x="1260475" y="1341438"/>
            <a:ext cx="5499100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576263"/>
            <a:r>
              <a:rPr lang="pt-BR" b="0" i="1">
                <a:solidFill>
                  <a:schemeClr val="bg1"/>
                </a:solidFill>
              </a:rPr>
              <a:t>r </a:t>
            </a:r>
            <a:r>
              <a:rPr lang="pt-BR" b="0">
                <a:solidFill>
                  <a:schemeClr val="bg1"/>
                </a:solidFill>
              </a:rPr>
              <a:t>= </a:t>
            </a:r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baseline="-25000">
                <a:solidFill>
                  <a:schemeClr val="bg1"/>
                </a:solidFill>
              </a:rPr>
              <a:t>2</a:t>
            </a:r>
            <a:r>
              <a:rPr lang="pt-BR" b="0">
                <a:solidFill>
                  <a:schemeClr val="bg1"/>
                </a:solidFill>
              </a:rPr>
              <a:t> – </a:t>
            </a:r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baseline="-25000">
                <a:solidFill>
                  <a:schemeClr val="bg1"/>
                </a:solidFill>
              </a:rPr>
              <a:t>1</a:t>
            </a:r>
            <a:r>
              <a:rPr lang="pt-BR" b="0">
                <a:solidFill>
                  <a:schemeClr val="bg1"/>
                </a:solidFill>
              </a:rPr>
              <a:t> = </a:t>
            </a:r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baseline="-25000">
                <a:solidFill>
                  <a:schemeClr val="bg1"/>
                </a:solidFill>
              </a:rPr>
              <a:t>3</a:t>
            </a:r>
            <a:r>
              <a:rPr lang="pt-BR" b="0">
                <a:solidFill>
                  <a:schemeClr val="bg1"/>
                </a:solidFill>
              </a:rPr>
              <a:t> – </a:t>
            </a:r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baseline="-25000">
                <a:solidFill>
                  <a:schemeClr val="bg1"/>
                </a:solidFill>
              </a:rPr>
              <a:t>2 </a:t>
            </a:r>
            <a:r>
              <a:rPr lang="pt-BR" b="0">
                <a:solidFill>
                  <a:schemeClr val="bg1"/>
                </a:solidFill>
              </a:rPr>
              <a:t>= </a:t>
            </a:r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baseline="-25000">
                <a:solidFill>
                  <a:schemeClr val="bg1"/>
                </a:solidFill>
              </a:rPr>
              <a:t>4</a:t>
            </a:r>
            <a:r>
              <a:rPr lang="pt-BR" b="0">
                <a:solidFill>
                  <a:schemeClr val="bg1"/>
                </a:solidFill>
              </a:rPr>
              <a:t> – </a:t>
            </a:r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baseline="-25000">
                <a:solidFill>
                  <a:schemeClr val="bg1"/>
                </a:solidFill>
              </a:rPr>
              <a:t>3</a:t>
            </a:r>
            <a:r>
              <a:rPr lang="pt-BR" b="0">
                <a:solidFill>
                  <a:schemeClr val="bg1"/>
                </a:solidFill>
              </a:rPr>
              <a:t> – ... = </a:t>
            </a:r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i="1" baseline="-25000">
                <a:solidFill>
                  <a:schemeClr val="bg1"/>
                </a:solidFill>
              </a:rPr>
              <a:t>n</a:t>
            </a:r>
            <a:r>
              <a:rPr lang="pt-BR" b="0" i="1">
                <a:solidFill>
                  <a:schemeClr val="bg1"/>
                </a:solidFill>
              </a:rPr>
              <a:t> </a:t>
            </a:r>
            <a:r>
              <a:rPr lang="pt-BR" b="0">
                <a:solidFill>
                  <a:schemeClr val="bg1"/>
                </a:solidFill>
              </a:rPr>
              <a:t>– </a:t>
            </a:r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i="1" baseline="-25000">
                <a:solidFill>
                  <a:schemeClr val="bg1"/>
                </a:solidFill>
              </a:rPr>
              <a:t>n</a:t>
            </a:r>
            <a:r>
              <a:rPr lang="pt-BR" b="0" baseline="-25000">
                <a:solidFill>
                  <a:schemeClr val="bg1"/>
                </a:solidFill>
              </a:rPr>
              <a:t>–1</a:t>
            </a:r>
          </a:p>
        </p:txBody>
      </p:sp>
      <p:sp>
        <p:nvSpPr>
          <p:cNvPr id="18440" name="Rectangle 16"/>
          <p:cNvSpPr>
            <a:spLocks/>
          </p:cNvSpPr>
          <p:nvPr/>
        </p:nvSpPr>
        <p:spPr bwMode="auto">
          <a:xfrm>
            <a:off x="3119438" y="4729163"/>
            <a:ext cx="1782762" cy="415925"/>
          </a:xfrm>
          <a:prstGeom prst="rect">
            <a:avLst/>
          </a:prstGeom>
          <a:solidFill>
            <a:schemeClr val="tx1"/>
          </a:solidFill>
          <a:ln w="317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576263"/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baseline="-25000">
                <a:solidFill>
                  <a:schemeClr val="bg1"/>
                </a:solidFill>
              </a:rPr>
              <a:t>9</a:t>
            </a:r>
            <a:r>
              <a:rPr lang="pt-BR" b="0">
                <a:solidFill>
                  <a:schemeClr val="bg1"/>
                </a:solidFill>
              </a:rPr>
              <a:t> – </a:t>
            </a:r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baseline="-25000">
                <a:solidFill>
                  <a:schemeClr val="bg1"/>
                </a:solidFill>
              </a:rPr>
              <a:t>5</a:t>
            </a:r>
            <a:r>
              <a:rPr lang="pt-BR" b="0">
                <a:solidFill>
                  <a:schemeClr val="bg1"/>
                </a:solidFill>
              </a:rPr>
              <a:t> = 4</a:t>
            </a:r>
            <a:r>
              <a:rPr lang="pt-BR" b="0" i="1">
                <a:solidFill>
                  <a:schemeClr val="bg1"/>
                </a:solidFill>
              </a:rPr>
              <a:t> </a:t>
            </a:r>
            <a:r>
              <a:rPr lang="pt-BR" sz="3200" b="0" baseline="14000">
                <a:solidFill>
                  <a:schemeClr val="bg1"/>
                </a:solidFill>
                <a:sym typeface="Symbol" pitchFamily="18" charset="2"/>
              </a:rPr>
              <a:t></a:t>
            </a:r>
            <a:r>
              <a:rPr lang="pt-BR" b="0" i="1">
                <a:solidFill>
                  <a:schemeClr val="bg1"/>
                </a:solidFill>
                <a:sym typeface="Symbol" pitchFamily="18" charset="2"/>
              </a:rPr>
              <a:t> </a:t>
            </a:r>
            <a:r>
              <a:rPr lang="pt-BR" b="0" i="1">
                <a:solidFill>
                  <a:schemeClr val="bg1"/>
                </a:solidFill>
              </a:rPr>
              <a:t>r</a:t>
            </a:r>
            <a:endParaRPr lang="pt-BR" b="0" baseline="-2500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ço Reservado para Conteúdo 6"/>
          <p:cNvSpPr>
            <a:spLocks noGrp="1"/>
          </p:cNvSpPr>
          <p:nvPr>
            <p:ph idx="1"/>
          </p:nvPr>
        </p:nvSpPr>
        <p:spPr>
          <a:xfrm>
            <a:off x="454025" y="692150"/>
            <a:ext cx="8001000" cy="2592388"/>
          </a:xfrm>
        </p:spPr>
        <p:txBody>
          <a:bodyPr/>
          <a:lstStyle/>
          <a:p>
            <a:pPr>
              <a:lnSpc>
                <a:spcPct val="103000"/>
              </a:lnSpc>
              <a:spcBef>
                <a:spcPts val="800"/>
              </a:spcBef>
              <a:buFont typeface="GillSans" charset="0"/>
              <a:buNone/>
            </a:pPr>
            <a:r>
              <a:rPr lang="pt-BR" sz="1800" smtClean="0"/>
              <a:t>Observe esta sequência: (</a:t>
            </a:r>
            <a:r>
              <a:rPr lang="pt-BR" sz="1800" smtClean="0">
                <a:solidFill>
                  <a:srgbClr val="00CCFF"/>
                </a:solidFill>
              </a:rPr>
              <a:t>1</a:t>
            </a:r>
            <a:r>
              <a:rPr lang="pt-BR" sz="1800" smtClean="0"/>
              <a:t>, </a:t>
            </a:r>
            <a:r>
              <a:rPr lang="pt-BR" sz="1800" smtClean="0">
                <a:solidFill>
                  <a:srgbClr val="FF9900"/>
                </a:solidFill>
              </a:rPr>
              <a:t>2</a:t>
            </a:r>
            <a:r>
              <a:rPr lang="pt-BR" sz="1800" smtClean="0"/>
              <a:t>, </a:t>
            </a:r>
            <a:r>
              <a:rPr lang="pt-BR" sz="1800" smtClean="0">
                <a:solidFill>
                  <a:srgbClr val="00CC00"/>
                </a:solidFill>
              </a:rPr>
              <a:t>4</a:t>
            </a:r>
            <a:r>
              <a:rPr lang="pt-BR" sz="1800" smtClean="0"/>
              <a:t>, </a:t>
            </a:r>
            <a:r>
              <a:rPr lang="pt-BR" sz="1800" smtClean="0">
                <a:solidFill>
                  <a:srgbClr val="9933FF"/>
                </a:solidFill>
              </a:rPr>
              <a:t>8</a:t>
            </a:r>
            <a:r>
              <a:rPr lang="pt-BR" sz="1800" smtClean="0"/>
              <a:t>, 16, 32, ..., </a:t>
            </a:r>
            <a:r>
              <a:rPr lang="pt-BR" sz="1800" i="1" smtClean="0"/>
              <a:t>a</a:t>
            </a:r>
            <a:r>
              <a:rPr lang="pt-BR" sz="1800" i="1" baseline="-25000" smtClean="0"/>
              <a:t>n</a:t>
            </a:r>
            <a:r>
              <a:rPr lang="pt-BR" sz="1800" smtClean="0"/>
              <a:t>) </a:t>
            </a:r>
          </a:p>
          <a:p>
            <a:pPr>
              <a:lnSpc>
                <a:spcPct val="103000"/>
              </a:lnSpc>
              <a:spcBef>
                <a:spcPts val="1200"/>
              </a:spcBef>
              <a:buFont typeface="Symbol" pitchFamily="18" charset="2"/>
              <a:buNone/>
            </a:pPr>
            <a:r>
              <a:rPr lang="pt-BR" sz="1800" smtClean="0">
                <a:sym typeface="Symbol" pitchFamily="18" charset="2"/>
              </a:rPr>
              <a:t> </a:t>
            </a:r>
            <a:r>
              <a:rPr lang="pt-BR" sz="1800" b="1" smtClean="0"/>
              <a:t>Regularidade</a:t>
            </a:r>
            <a:r>
              <a:rPr lang="pt-BR" sz="1800" smtClean="0"/>
              <a:t>: a operação que se repete é a multiplicação.</a:t>
            </a:r>
            <a:br>
              <a:rPr lang="pt-BR" sz="1800" smtClean="0"/>
            </a:br>
            <a:r>
              <a:rPr lang="pt-BR" sz="1800" smtClean="0"/>
              <a:t>Para se obter cada termo, a partir do 2</a:t>
            </a:r>
            <a:r>
              <a:rPr lang="pt-BR" sz="1800" u="sng" baseline="30000" smtClean="0"/>
              <a:t>o</a:t>
            </a:r>
            <a:r>
              <a:rPr lang="pt-BR" sz="1800" smtClean="0"/>
              <a:t>, multiplica-se o anterior por 2. </a:t>
            </a:r>
          </a:p>
          <a:p>
            <a:pPr>
              <a:lnSpc>
                <a:spcPct val="103000"/>
              </a:lnSpc>
              <a:spcBef>
                <a:spcPts val="500"/>
              </a:spcBef>
              <a:buFont typeface="Symbol" pitchFamily="18" charset="2"/>
              <a:buNone/>
            </a:pPr>
            <a:r>
              <a:rPr lang="pt-BR" sz="1800" smtClean="0">
                <a:sym typeface="Symbol" pitchFamily="18" charset="2"/>
              </a:rPr>
              <a:t> </a:t>
            </a:r>
            <a:r>
              <a:rPr lang="pt-BR" sz="1800" b="1" smtClean="0"/>
              <a:t>Razão</a:t>
            </a:r>
            <a:r>
              <a:rPr lang="pt-BR" sz="1800" smtClean="0"/>
              <a:t>: representada por </a:t>
            </a:r>
            <a:r>
              <a:rPr lang="pt-BR" sz="1800" i="1" smtClean="0"/>
              <a:t>q</a:t>
            </a:r>
            <a:r>
              <a:rPr lang="pt-BR" sz="1800" smtClean="0"/>
              <a:t>, é 2.</a:t>
            </a:r>
            <a:br>
              <a:rPr lang="pt-BR" sz="1800" smtClean="0"/>
            </a:br>
            <a:r>
              <a:rPr lang="pt-BR" sz="1800" smtClean="0"/>
              <a:t>Para obter a razão </a:t>
            </a:r>
            <a:r>
              <a:rPr lang="pt-BR" sz="1800" i="1" smtClean="0"/>
              <a:t>q,</a:t>
            </a:r>
            <a:r>
              <a:rPr lang="pt-BR" sz="1800" smtClean="0"/>
              <a:t> dividimos</a:t>
            </a:r>
            <a:br>
              <a:rPr lang="pt-BR" sz="1800" smtClean="0"/>
            </a:br>
            <a:r>
              <a:rPr lang="pt-BR" sz="1800" smtClean="0"/>
              <a:t>dois termos subsequentes:</a:t>
            </a:r>
          </a:p>
        </p:txBody>
      </p:sp>
      <p:pic>
        <p:nvPicPr>
          <p:cNvPr id="19459" name="Picture 4" descr="C:\c1\Guilherme\Trabalho\Moderna\Expresso\matérias\Matemática\Mat-cad-1-topico-5\Links\356-361_eq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5" y="3784600"/>
            <a:ext cx="4176713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ítulo 5"/>
          <p:cNvSpPr>
            <a:spLocks/>
          </p:cNvSpPr>
          <p:nvPr/>
        </p:nvSpPr>
        <p:spPr bwMode="auto">
          <a:xfrm>
            <a:off x="250825" y="0"/>
            <a:ext cx="7477125" cy="762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l" defTabSz="576263" eaLnBrk="0" hangingPunct="0"/>
            <a:endParaRPr lang="pt-BR" sz="2200">
              <a:solidFill>
                <a:srgbClr val="FF0000"/>
              </a:solidFill>
            </a:endParaRPr>
          </a:p>
        </p:txBody>
      </p:sp>
      <p:sp>
        <p:nvSpPr>
          <p:cNvPr id="19461" name="Rectangle 10"/>
          <p:cNvSpPr>
            <a:spLocks/>
          </p:cNvSpPr>
          <p:nvPr/>
        </p:nvSpPr>
        <p:spPr bwMode="auto">
          <a:xfrm>
            <a:off x="395288" y="3644900"/>
            <a:ext cx="3671887" cy="10826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576263" eaLnBrk="0" hangingPunct="0">
              <a:lnSpc>
                <a:spcPct val="120000"/>
              </a:lnSpc>
              <a:buSzPct val="171000"/>
              <a:buFont typeface="GillSans" charset="0"/>
              <a:buNone/>
            </a:pPr>
            <a:r>
              <a:rPr lang="pt-BR" b="0">
                <a:solidFill>
                  <a:schemeClr val="bg2"/>
                </a:solidFill>
              </a:rPr>
              <a:t>Os termos, a partir do 1</a:t>
            </a:r>
            <a:r>
              <a:rPr lang="pt-BR" b="0" u="sng" baseline="40000">
                <a:solidFill>
                  <a:schemeClr val="bg2"/>
                </a:solidFill>
              </a:rPr>
              <a:t>o</a:t>
            </a:r>
            <a:r>
              <a:rPr lang="pt-BR" b="0">
                <a:solidFill>
                  <a:schemeClr val="bg2"/>
                </a:solidFill>
              </a:rPr>
              <a:t> (</a:t>
            </a:r>
            <a:r>
              <a:rPr lang="pt-BR" b="0" i="1">
                <a:solidFill>
                  <a:schemeClr val="bg2"/>
                </a:solidFill>
              </a:rPr>
              <a:t>a</a:t>
            </a:r>
            <a:r>
              <a:rPr lang="pt-BR" b="0" baseline="-25000">
                <a:solidFill>
                  <a:schemeClr val="bg2"/>
                </a:solidFill>
              </a:rPr>
              <a:t>1</a:t>
            </a:r>
            <a:r>
              <a:rPr lang="pt-BR" b="0">
                <a:solidFill>
                  <a:schemeClr val="bg2"/>
                </a:solidFill>
              </a:rPr>
              <a:t>), são obtidos pela multiplicação sucessiva por 2:</a:t>
            </a:r>
            <a:r>
              <a:rPr lang="pt-BR"/>
              <a:t> </a:t>
            </a:r>
          </a:p>
        </p:txBody>
      </p:sp>
      <p:sp>
        <p:nvSpPr>
          <p:cNvPr id="19462" name="Título 5"/>
          <p:cNvSpPr>
            <a:spLocks/>
          </p:cNvSpPr>
          <p:nvPr/>
        </p:nvSpPr>
        <p:spPr bwMode="auto">
          <a:xfrm>
            <a:off x="395288" y="190500"/>
            <a:ext cx="7477125" cy="4302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l" defTabSz="576263" eaLnBrk="0" hangingPunct="0"/>
            <a:r>
              <a:rPr lang="pt-BR" sz="2200">
                <a:solidFill>
                  <a:schemeClr val="bg1"/>
                </a:solidFill>
              </a:rPr>
              <a:t>II. Progressão geométrica – PG</a:t>
            </a:r>
          </a:p>
        </p:txBody>
      </p:sp>
      <p:sp>
        <p:nvSpPr>
          <p:cNvPr id="19463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</a:t>
            </a:r>
          </a:p>
        </p:txBody>
      </p:sp>
      <p:pic>
        <p:nvPicPr>
          <p:cNvPr id="19464" name="Picture 15" descr="356-361_eq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38" y="2997200"/>
            <a:ext cx="26955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Conteúdo 6"/>
          <p:cNvSpPr>
            <a:spLocks noGrp="1"/>
          </p:cNvSpPr>
          <p:nvPr>
            <p:ph idx="1"/>
          </p:nvPr>
        </p:nvSpPr>
        <p:spPr>
          <a:xfrm>
            <a:off x="425450" y="836613"/>
            <a:ext cx="5256213" cy="2376487"/>
          </a:xfrm>
        </p:spPr>
        <p:txBody>
          <a:bodyPr/>
          <a:lstStyle/>
          <a:p>
            <a:pPr marL="246063" indent="-304800">
              <a:spcBef>
                <a:spcPct val="0"/>
              </a:spcBef>
              <a:buFont typeface="GillSans" charset="0"/>
              <a:buNone/>
            </a:pPr>
            <a:r>
              <a:rPr lang="pt-BR" sz="1800" smtClean="0"/>
              <a:t>Generalizando:</a:t>
            </a:r>
          </a:p>
          <a:p>
            <a:pPr marL="246063" indent="-304800">
              <a:spcBef>
                <a:spcPct val="0"/>
              </a:spcBef>
              <a:buFont typeface="GillSans" charset="0"/>
              <a:buNone/>
            </a:pPr>
            <a:endParaRPr lang="pt-BR" sz="1800" smtClean="0"/>
          </a:p>
          <a:p>
            <a:pPr marL="246063" indent="-304800">
              <a:spcBef>
                <a:spcPts val="500"/>
              </a:spcBef>
              <a:buFont typeface="GillSans" charset="0"/>
              <a:buNone/>
            </a:pPr>
            <a:r>
              <a:rPr lang="pt-BR" sz="1800" smtClean="0"/>
              <a:t>em que </a:t>
            </a:r>
            <a:r>
              <a:rPr lang="pt-BR" sz="1800" i="1" smtClean="0"/>
              <a:t>a</a:t>
            </a:r>
            <a:r>
              <a:rPr lang="pt-BR" sz="1800" i="1" baseline="-25000" smtClean="0"/>
              <a:t>n</a:t>
            </a:r>
            <a:r>
              <a:rPr lang="pt-BR" sz="1800" i="1" smtClean="0"/>
              <a:t>, a</a:t>
            </a:r>
            <a:r>
              <a:rPr lang="pt-BR" sz="1800" baseline="-25000" smtClean="0"/>
              <a:t>1</a:t>
            </a:r>
            <a:r>
              <a:rPr lang="pt-BR" sz="1800" i="1" smtClean="0"/>
              <a:t> </a:t>
            </a:r>
            <a:r>
              <a:rPr lang="pt-BR" sz="1800" smtClean="0"/>
              <a:t>e</a:t>
            </a:r>
            <a:r>
              <a:rPr lang="pt-BR" sz="1800" i="1" smtClean="0"/>
              <a:t> q </a:t>
            </a:r>
            <a:r>
              <a:rPr lang="pt-BR" sz="1800" smtClean="0"/>
              <a:t>são números reais.</a:t>
            </a:r>
          </a:p>
          <a:p>
            <a:pPr marL="246063" indent="-304800">
              <a:spcBef>
                <a:spcPct val="0"/>
              </a:spcBef>
              <a:buFont typeface="GillSans" charset="0"/>
              <a:buNone/>
            </a:pPr>
            <a:endParaRPr lang="pt-BR" sz="1800" smtClean="0"/>
          </a:p>
          <a:p>
            <a:pPr marL="246063" indent="-304800">
              <a:lnSpc>
                <a:spcPct val="120000"/>
              </a:lnSpc>
              <a:spcBef>
                <a:spcPct val="0"/>
              </a:spcBef>
              <a:buFont typeface="GillSans" charset="0"/>
              <a:buNone/>
            </a:pPr>
            <a:r>
              <a:rPr lang="pt-BR" sz="1800" b="1" smtClean="0"/>
              <a:t>1</a:t>
            </a:r>
            <a:r>
              <a:rPr lang="pt-BR" sz="1800" smtClean="0"/>
              <a:t>. Cálculo da razão:</a:t>
            </a:r>
            <a:endParaRPr lang="pt-BR" sz="1800" smtClean="0">
              <a:solidFill>
                <a:srgbClr val="FF0000"/>
              </a:solidFill>
            </a:endParaRPr>
          </a:p>
          <a:p>
            <a:pPr marL="246063" indent="-304800">
              <a:spcBef>
                <a:spcPct val="0"/>
              </a:spcBef>
              <a:buFont typeface="GillSans" charset="0"/>
              <a:buNone/>
            </a:pPr>
            <a:endParaRPr lang="pt-BR" sz="1800" smtClean="0">
              <a:solidFill>
                <a:srgbClr val="FF0000"/>
              </a:solidFill>
            </a:endParaRPr>
          </a:p>
          <a:p>
            <a:pPr marL="246063" indent="-304800">
              <a:spcBef>
                <a:spcPct val="0"/>
              </a:spcBef>
              <a:buFont typeface="GillSans" charset="0"/>
              <a:buNone/>
            </a:pPr>
            <a:endParaRPr lang="pt-BR" smtClean="0"/>
          </a:p>
          <a:p>
            <a:pPr marL="246063" indent="-304800">
              <a:spcBef>
                <a:spcPct val="0"/>
              </a:spcBef>
              <a:buFont typeface="GillSans" charset="0"/>
              <a:buNone/>
            </a:pPr>
            <a:endParaRPr lang="pt-BR" smtClean="0"/>
          </a:p>
          <a:p>
            <a:pPr marL="246063" indent="-304800">
              <a:spcBef>
                <a:spcPct val="0"/>
              </a:spcBef>
              <a:buFont typeface="GillSans" charset="0"/>
              <a:buNone/>
            </a:pPr>
            <a:endParaRPr lang="pt-BR" smtClean="0"/>
          </a:p>
        </p:txBody>
      </p:sp>
      <p:pic>
        <p:nvPicPr>
          <p:cNvPr id="20483" name="Picture 2" descr="C:\c1\Guilherme\Trabalho\Moderna\Expresso\matérias\Matemática\Mat-cad-1-topico-5\Links\356-361_eq11.jpg"/>
          <p:cNvPicPr>
            <a:picLocks noChangeAspect="1" noChangeArrowheads="1"/>
          </p:cNvPicPr>
          <p:nvPr/>
        </p:nvPicPr>
        <p:blipFill>
          <a:blip r:embed="rId3" cstate="print"/>
          <a:srcRect l="3351" t="26321" r="59879" b="20827"/>
          <a:stretch>
            <a:fillRect/>
          </a:stretch>
        </p:blipFill>
        <p:spPr bwMode="auto">
          <a:xfrm>
            <a:off x="2268538" y="808038"/>
            <a:ext cx="1582737" cy="431800"/>
          </a:xfrm>
          <a:prstGeom prst="rect">
            <a:avLst/>
          </a:prstGeom>
          <a:noFill/>
          <a:ln w="63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0484" name="Título 5"/>
          <p:cNvSpPr>
            <a:spLocks/>
          </p:cNvSpPr>
          <p:nvPr/>
        </p:nvSpPr>
        <p:spPr bwMode="auto">
          <a:xfrm>
            <a:off x="407988" y="71438"/>
            <a:ext cx="7477125" cy="620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l" defTabSz="576263" eaLnBrk="0" hangingPunct="0"/>
            <a:r>
              <a:rPr lang="pt-BR" sz="2200">
                <a:solidFill>
                  <a:schemeClr val="bg1"/>
                </a:solidFill>
              </a:rPr>
              <a:t>II. Progressão geométrica – PG</a:t>
            </a:r>
          </a:p>
        </p:txBody>
      </p:sp>
      <p:sp>
        <p:nvSpPr>
          <p:cNvPr id="20485" name="Rectangle 10"/>
          <p:cNvSpPr>
            <a:spLocks/>
          </p:cNvSpPr>
          <p:nvPr/>
        </p:nvSpPr>
        <p:spPr bwMode="auto">
          <a:xfrm>
            <a:off x="395288" y="3573463"/>
            <a:ext cx="8207375" cy="17430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defTabSz="576263">
              <a:lnSpc>
                <a:spcPct val="120000"/>
              </a:lnSpc>
            </a:pPr>
            <a:r>
              <a:rPr lang="pt-BR">
                <a:solidFill>
                  <a:schemeClr val="bg1"/>
                </a:solidFill>
              </a:rPr>
              <a:t>2</a:t>
            </a:r>
            <a:r>
              <a:rPr lang="pt-BR" b="0">
                <a:solidFill>
                  <a:schemeClr val="bg1"/>
                </a:solidFill>
              </a:rPr>
              <a:t>. Se dispusermos de dois termos quaisquer, poderemos obter a razão, já que a diferença de posição entre os termos é igual ao número de razões (“passos”) existentes entre os dois termos. </a:t>
            </a:r>
            <a:br>
              <a:rPr lang="pt-BR" b="0">
                <a:solidFill>
                  <a:schemeClr val="bg1"/>
                </a:solidFill>
              </a:rPr>
            </a:br>
            <a:r>
              <a:rPr lang="pt-BR" b="0">
                <a:solidFill>
                  <a:schemeClr val="bg1"/>
                </a:solidFill>
              </a:rPr>
              <a:t>Ex.: a razão entre o 8</a:t>
            </a:r>
            <a:r>
              <a:rPr lang="pt-BR" b="0" u="sng" baseline="30000">
                <a:solidFill>
                  <a:schemeClr val="bg1"/>
                </a:solidFill>
              </a:rPr>
              <a:t>o</a:t>
            </a:r>
            <a:r>
              <a:rPr lang="pt-BR" b="0">
                <a:solidFill>
                  <a:schemeClr val="bg1"/>
                </a:solidFill>
              </a:rPr>
              <a:t> e o 3</a:t>
            </a:r>
            <a:r>
              <a:rPr lang="pt-BR" b="0" u="sng" baseline="30000">
                <a:solidFill>
                  <a:schemeClr val="bg1"/>
                </a:solidFill>
              </a:rPr>
              <a:t>o</a:t>
            </a:r>
            <a:r>
              <a:rPr lang="pt-BR" b="0">
                <a:solidFill>
                  <a:schemeClr val="bg1"/>
                </a:solidFill>
              </a:rPr>
              <a:t> termos é igual à 5</a:t>
            </a:r>
            <a:r>
              <a:rPr lang="pt-BR" b="0" u="sng" baseline="30000">
                <a:solidFill>
                  <a:schemeClr val="bg1"/>
                </a:solidFill>
              </a:rPr>
              <a:t>a</a:t>
            </a:r>
            <a:r>
              <a:rPr lang="pt-BR" b="0">
                <a:solidFill>
                  <a:schemeClr val="bg1"/>
                </a:solidFill>
              </a:rPr>
              <a:t> potência da razão, pois, do 3</a:t>
            </a:r>
            <a:r>
              <a:rPr lang="pt-BR" b="0" u="sng" baseline="30000">
                <a:solidFill>
                  <a:schemeClr val="bg1"/>
                </a:solidFill>
              </a:rPr>
              <a:t>o</a:t>
            </a:r>
            <a:r>
              <a:rPr lang="pt-BR" b="0">
                <a:solidFill>
                  <a:schemeClr val="bg1"/>
                </a:solidFill>
              </a:rPr>
              <a:t> ao 8</a:t>
            </a:r>
            <a:r>
              <a:rPr lang="pt-BR" b="0" u="sng" baseline="30000">
                <a:solidFill>
                  <a:schemeClr val="bg1"/>
                </a:solidFill>
              </a:rPr>
              <a:t>o</a:t>
            </a:r>
            <a:r>
              <a:rPr lang="pt-BR" b="0">
                <a:solidFill>
                  <a:schemeClr val="bg1"/>
                </a:solidFill>
              </a:rPr>
              <a:t> termos, multiplicamos cinco vezes a razão da PG.</a:t>
            </a:r>
          </a:p>
        </p:txBody>
      </p:sp>
      <p:sp>
        <p:nvSpPr>
          <p:cNvPr id="20486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</a:t>
            </a:r>
          </a:p>
        </p:txBody>
      </p:sp>
      <p:sp>
        <p:nvSpPr>
          <p:cNvPr id="20487" name="Rectangle 15"/>
          <p:cNvSpPr>
            <a:spLocks/>
          </p:cNvSpPr>
          <p:nvPr/>
        </p:nvSpPr>
        <p:spPr bwMode="auto">
          <a:xfrm>
            <a:off x="360363" y="3068638"/>
            <a:ext cx="3529012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576263"/>
            <a:r>
              <a:rPr lang="pt-BR" b="0">
                <a:solidFill>
                  <a:schemeClr val="bg1"/>
                </a:solidFill>
              </a:rPr>
              <a:t>em que </a:t>
            </a:r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baseline="-25000">
                <a:solidFill>
                  <a:schemeClr val="bg1"/>
                </a:solidFill>
              </a:rPr>
              <a:t>1</a:t>
            </a:r>
            <a:r>
              <a:rPr lang="pt-BR" b="0">
                <a:solidFill>
                  <a:schemeClr val="bg1"/>
                </a:solidFill>
              </a:rPr>
              <a:t>, </a:t>
            </a:r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baseline="-25000">
                <a:solidFill>
                  <a:schemeClr val="bg1"/>
                </a:solidFill>
              </a:rPr>
              <a:t>2</a:t>
            </a:r>
            <a:r>
              <a:rPr lang="pt-BR" b="0">
                <a:solidFill>
                  <a:schemeClr val="bg1"/>
                </a:solidFill>
              </a:rPr>
              <a:t>, </a:t>
            </a:r>
            <a:r>
              <a:rPr lang="pt-BR" b="0" i="1">
                <a:solidFill>
                  <a:schemeClr val="bg1"/>
                </a:solidFill>
              </a:rPr>
              <a:t>a</a:t>
            </a:r>
            <a:r>
              <a:rPr lang="pt-BR" b="0" baseline="-25000">
                <a:solidFill>
                  <a:schemeClr val="bg1"/>
                </a:solidFill>
              </a:rPr>
              <a:t>3  </a:t>
            </a:r>
            <a:r>
              <a:rPr lang="pt-BR" b="0">
                <a:solidFill>
                  <a:schemeClr val="bg1"/>
                </a:solidFill>
              </a:rPr>
              <a:t>... a</a:t>
            </a:r>
            <a:r>
              <a:rPr lang="pt-BR" b="0" i="1" baseline="-25000">
                <a:solidFill>
                  <a:schemeClr val="bg1"/>
                </a:solidFill>
              </a:rPr>
              <a:t>n</a:t>
            </a:r>
            <a:r>
              <a:rPr lang="pt-BR" b="0" baseline="-25000">
                <a:solidFill>
                  <a:schemeClr val="bg1"/>
                </a:solidFill>
              </a:rPr>
              <a:t>–1 </a:t>
            </a:r>
            <a:r>
              <a:rPr lang="pt-BR" b="0">
                <a:solidFill>
                  <a:schemeClr val="bg1"/>
                </a:solidFill>
              </a:rPr>
              <a:t>≠ 0</a:t>
            </a:r>
          </a:p>
        </p:txBody>
      </p:sp>
      <p:sp>
        <p:nvSpPr>
          <p:cNvPr id="20488" name="Line 18"/>
          <p:cNvSpPr>
            <a:spLocks noChangeShapeType="1"/>
          </p:cNvSpPr>
          <p:nvPr/>
        </p:nvSpPr>
        <p:spPr bwMode="auto">
          <a:xfrm>
            <a:off x="3849688" y="1009650"/>
            <a:ext cx="576262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20489" name="Rectangle 19"/>
          <p:cNvSpPr>
            <a:spLocks/>
          </p:cNvSpPr>
          <p:nvPr/>
        </p:nvSpPr>
        <p:spPr bwMode="auto">
          <a:xfrm>
            <a:off x="4332288" y="808038"/>
            <a:ext cx="2365375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576263" eaLnBrk="0" hangingPunct="0">
              <a:buSzPct val="171000"/>
              <a:buFont typeface="GillSans" charset="0"/>
              <a:buNone/>
            </a:pPr>
            <a:r>
              <a:rPr lang="pt-BR" b="0">
                <a:solidFill>
                  <a:schemeClr val="bg2"/>
                </a:solidFill>
              </a:rPr>
              <a:t>termo geral da PG,</a:t>
            </a:r>
          </a:p>
        </p:txBody>
      </p:sp>
      <p:pic>
        <p:nvPicPr>
          <p:cNvPr id="20490" name="Picture 20" descr="356-361_eq12"/>
          <p:cNvPicPr>
            <a:picLocks noChangeAspect="1" noChangeArrowheads="1"/>
          </p:cNvPicPr>
          <p:nvPr/>
        </p:nvPicPr>
        <p:blipFill>
          <a:blip r:embed="rId4" cstate="print"/>
          <a:srcRect b="5746"/>
          <a:stretch>
            <a:fillRect/>
          </a:stretch>
        </p:blipFill>
        <p:spPr bwMode="auto">
          <a:xfrm>
            <a:off x="2819400" y="1939925"/>
            <a:ext cx="30480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1" name="Picture 21" descr="356-361_eq13"/>
          <p:cNvPicPr>
            <a:picLocks noChangeAspect="1" noChangeArrowheads="1"/>
          </p:cNvPicPr>
          <p:nvPr/>
        </p:nvPicPr>
        <p:blipFill>
          <a:blip r:embed="rId5" cstate="print"/>
          <a:srcRect b="15118"/>
          <a:stretch>
            <a:fillRect/>
          </a:stretch>
        </p:blipFill>
        <p:spPr bwMode="auto">
          <a:xfrm>
            <a:off x="3324225" y="5330825"/>
            <a:ext cx="1366838" cy="838200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0492" name="Rectangle 22"/>
          <p:cNvSpPr>
            <a:spLocks/>
          </p:cNvSpPr>
          <p:nvPr/>
        </p:nvSpPr>
        <p:spPr bwMode="auto">
          <a:xfrm>
            <a:off x="5656263" y="2011363"/>
            <a:ext cx="266700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576263" eaLnBrk="0" hangingPunct="0">
              <a:buSzPct val="171000"/>
              <a:buFont typeface="GillSans" charset="0"/>
              <a:buNone/>
            </a:pPr>
            <a:r>
              <a:rPr lang="pt-BR" b="0">
                <a:solidFill>
                  <a:schemeClr val="bg2"/>
                </a:solidFill>
              </a:rPr>
              <a:t>,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5"/>
          <p:cNvSpPr>
            <a:spLocks noGrp="1"/>
          </p:cNvSpPr>
          <p:nvPr>
            <p:ph type="title"/>
          </p:nvPr>
        </p:nvSpPr>
        <p:spPr>
          <a:xfrm>
            <a:off x="381000" y="0"/>
            <a:ext cx="7477125" cy="762000"/>
          </a:xfrm>
        </p:spPr>
        <p:txBody>
          <a:bodyPr/>
          <a:lstStyle/>
          <a:p>
            <a:r>
              <a:rPr lang="pt-BR" smtClean="0"/>
              <a:t>III. Soma dos termos</a:t>
            </a:r>
          </a:p>
        </p:txBody>
      </p:sp>
      <p:sp>
        <p:nvSpPr>
          <p:cNvPr id="21507" name="Espaço Reservado para Conteúdo 6"/>
          <p:cNvSpPr>
            <a:spLocks noGrp="1"/>
          </p:cNvSpPr>
          <p:nvPr>
            <p:ph idx="1"/>
          </p:nvPr>
        </p:nvSpPr>
        <p:spPr>
          <a:xfrm>
            <a:off x="423863" y="692150"/>
            <a:ext cx="8001000" cy="2520950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ct val="0"/>
              </a:spcBef>
              <a:buFont typeface="GillSans" charset="0"/>
              <a:buNone/>
            </a:pPr>
            <a:r>
              <a:rPr lang="pt-BR" sz="2000" b="1" smtClean="0"/>
              <a:t>PA finita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GillSans" charset="0"/>
              <a:buNone/>
            </a:pPr>
            <a:endParaRPr lang="pt-BR" sz="2000" b="1" smtClean="0"/>
          </a:p>
          <a:p>
            <a:pPr>
              <a:lnSpc>
                <a:spcPct val="120000"/>
              </a:lnSpc>
              <a:spcBef>
                <a:spcPct val="0"/>
              </a:spcBef>
              <a:buFont typeface="GillSans" charset="0"/>
              <a:buNone/>
            </a:pPr>
            <a:endParaRPr lang="pt-BR" sz="2000" b="1" smtClean="0"/>
          </a:p>
          <a:p>
            <a:pPr>
              <a:lnSpc>
                <a:spcPct val="120000"/>
              </a:lnSpc>
              <a:spcBef>
                <a:spcPct val="0"/>
              </a:spcBef>
              <a:buFont typeface="GillSans" charset="0"/>
              <a:buNone/>
            </a:pPr>
            <a:endParaRPr lang="pt-BR" sz="2000" b="1" smtClean="0"/>
          </a:p>
          <a:p>
            <a:pPr>
              <a:lnSpc>
                <a:spcPct val="120000"/>
              </a:lnSpc>
              <a:spcBef>
                <a:spcPct val="0"/>
              </a:spcBef>
              <a:buFont typeface="GillSans" charset="0"/>
              <a:buNone/>
            </a:pPr>
            <a:endParaRPr lang="pt-BR" sz="800" smtClean="0"/>
          </a:p>
          <a:p>
            <a:pPr>
              <a:lnSpc>
                <a:spcPct val="120000"/>
              </a:lnSpc>
              <a:spcBef>
                <a:spcPct val="0"/>
              </a:spcBef>
              <a:buSzPct val="130000"/>
            </a:pPr>
            <a:r>
              <a:rPr lang="pt-BR" sz="1800" smtClean="0"/>
              <a:t> A sequência deve ter um número </a:t>
            </a:r>
            <a:r>
              <a:rPr lang="pt-BR" sz="1800" i="1" smtClean="0"/>
              <a:t>n </a:t>
            </a:r>
            <a:r>
              <a:rPr lang="pt-BR" sz="1800" smtClean="0"/>
              <a:t>finito</a:t>
            </a:r>
            <a:r>
              <a:rPr lang="pt-BR" sz="1800" i="1" smtClean="0"/>
              <a:t> </a:t>
            </a:r>
            <a:r>
              <a:rPr lang="pt-BR" sz="1800" smtClean="0"/>
              <a:t>de termos.</a:t>
            </a:r>
          </a:p>
          <a:p>
            <a:pPr>
              <a:lnSpc>
                <a:spcPct val="120000"/>
              </a:lnSpc>
              <a:spcBef>
                <a:spcPct val="0"/>
              </a:spcBef>
              <a:buSzPct val="130000"/>
            </a:pPr>
            <a:endParaRPr lang="pt-BR" sz="1800" smtClean="0"/>
          </a:p>
          <a:p>
            <a:pPr>
              <a:lnSpc>
                <a:spcPct val="120000"/>
              </a:lnSpc>
              <a:spcBef>
                <a:spcPct val="0"/>
              </a:spcBef>
              <a:buSzPct val="130000"/>
            </a:pPr>
            <a:r>
              <a:rPr lang="pt-BR" sz="1800" smtClean="0"/>
              <a:t> Deve-se conhecer o 1</a:t>
            </a:r>
            <a:r>
              <a:rPr lang="pt-BR" sz="1800" u="sng" baseline="38000" smtClean="0"/>
              <a:t>o</a:t>
            </a:r>
            <a:r>
              <a:rPr lang="pt-BR" sz="1800" smtClean="0"/>
              <a:t> e o último termo da PA.</a:t>
            </a:r>
            <a:endParaRPr lang="pt-BR" smtClean="0"/>
          </a:p>
        </p:txBody>
      </p:sp>
      <p:pic>
        <p:nvPicPr>
          <p:cNvPr id="21508" name="Picture 2" descr="C:\c1\Guilherme\Trabalho\Moderna\Expresso\matérias\Matemática\Mat-cad-1-topico-5\Links\356-361_eq14.jpg"/>
          <p:cNvPicPr>
            <a:picLocks noChangeAspect="1" noChangeArrowheads="1"/>
          </p:cNvPicPr>
          <p:nvPr/>
        </p:nvPicPr>
        <p:blipFill>
          <a:blip r:embed="rId3" cstate="print"/>
          <a:srcRect l="8012" t="16626" r="9766" b="16748"/>
          <a:stretch>
            <a:fillRect/>
          </a:stretch>
        </p:blipFill>
        <p:spPr bwMode="auto">
          <a:xfrm>
            <a:off x="3419475" y="1239838"/>
            <a:ext cx="2232025" cy="8651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1509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Conteúdo 6"/>
          <p:cNvSpPr>
            <a:spLocks noGrp="1"/>
          </p:cNvSpPr>
          <p:nvPr>
            <p:ph idx="1"/>
          </p:nvPr>
        </p:nvSpPr>
        <p:spPr>
          <a:xfrm>
            <a:off x="439738" y="765175"/>
            <a:ext cx="8145462" cy="5111750"/>
          </a:xfrm>
        </p:spPr>
        <p:txBody>
          <a:bodyPr/>
          <a:lstStyle/>
          <a:p>
            <a:pPr>
              <a:spcBef>
                <a:spcPct val="0"/>
              </a:spcBef>
              <a:buFont typeface="GillSans" charset="0"/>
              <a:buNone/>
            </a:pPr>
            <a:r>
              <a:rPr lang="pt-BR" sz="2000" b="1" smtClean="0"/>
              <a:t>PG finita</a:t>
            </a:r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z="2000" b="1" smtClean="0"/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z="1800" smtClean="0"/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z="1100" smtClean="0"/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z="1100" smtClean="0"/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z="1800" smtClean="0"/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z="1800" smtClean="0"/>
          </a:p>
          <a:p>
            <a:pPr>
              <a:lnSpc>
                <a:spcPct val="120000"/>
              </a:lnSpc>
              <a:spcBef>
                <a:spcPct val="0"/>
              </a:spcBef>
              <a:buSzTx/>
              <a:buFontTx/>
              <a:buChar char="•"/>
            </a:pPr>
            <a:r>
              <a:rPr lang="pt-BR" sz="1800" smtClean="0"/>
              <a:t> O número </a:t>
            </a:r>
            <a:r>
              <a:rPr lang="pt-BR" sz="1800" i="1" smtClean="0"/>
              <a:t>n </a:t>
            </a:r>
            <a:r>
              <a:rPr lang="pt-BR" sz="1800" smtClean="0"/>
              <a:t>de termos de uma sequência é finito.</a:t>
            </a:r>
          </a:p>
          <a:p>
            <a:pPr>
              <a:lnSpc>
                <a:spcPct val="120000"/>
              </a:lnSpc>
              <a:spcBef>
                <a:spcPct val="0"/>
              </a:spcBef>
              <a:buSzTx/>
              <a:buFontTx/>
              <a:buChar char="•"/>
            </a:pPr>
            <a:r>
              <a:rPr lang="pt-BR" sz="1800" smtClean="0"/>
              <a:t> Deve-se conhecer seu 1</a:t>
            </a:r>
            <a:r>
              <a:rPr lang="pt-BR" sz="1800" u="sng" baseline="30000" smtClean="0"/>
              <a:t>o</a:t>
            </a:r>
            <a:r>
              <a:rPr lang="pt-BR" sz="1800" smtClean="0"/>
              <a:t> termo e a razão.</a:t>
            </a:r>
          </a:p>
          <a:p>
            <a:pPr>
              <a:lnSpc>
                <a:spcPct val="120000"/>
              </a:lnSpc>
              <a:spcBef>
                <a:spcPct val="0"/>
              </a:spcBef>
              <a:buFont typeface="GillSans" charset="0"/>
              <a:buNone/>
            </a:pPr>
            <a:endParaRPr lang="pt-BR" sz="1800" smtClean="0"/>
          </a:p>
          <a:p>
            <a:pPr>
              <a:spcBef>
                <a:spcPct val="0"/>
              </a:spcBef>
              <a:buFont typeface="GillSans" charset="0"/>
              <a:buNone/>
            </a:pPr>
            <a:r>
              <a:rPr lang="pt-BR" sz="2000" b="1" smtClean="0"/>
              <a:t> Somas dos infinitos termos de uma PG</a:t>
            </a:r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z="2000" b="1" smtClean="0"/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mtClean="0"/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mtClean="0"/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mtClean="0"/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mtClean="0"/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mtClean="0"/>
          </a:p>
          <a:p>
            <a:pPr>
              <a:spcBef>
                <a:spcPct val="0"/>
              </a:spcBef>
              <a:buFont typeface="GillSans" charset="0"/>
              <a:buNone/>
            </a:pPr>
            <a:endParaRPr lang="pt-BR" smtClean="0"/>
          </a:p>
          <a:p>
            <a:pPr>
              <a:spcBef>
                <a:spcPct val="0"/>
              </a:spcBef>
              <a:buFont typeface="GillSans" charset="0"/>
              <a:buNone/>
            </a:pPr>
            <a:r>
              <a:rPr lang="pt-BR" sz="1800" smtClean="0"/>
              <a:t>A progressão tem de ser decrescente (0 &lt; </a:t>
            </a:r>
            <a:r>
              <a:rPr lang="pt-BR" sz="1800" i="1" smtClean="0"/>
              <a:t>q &lt; </a:t>
            </a:r>
            <a:r>
              <a:rPr lang="pt-BR" sz="1800" smtClean="0"/>
              <a:t>1).</a:t>
            </a:r>
          </a:p>
        </p:txBody>
      </p:sp>
      <p:pic>
        <p:nvPicPr>
          <p:cNvPr id="22531" name="Picture 2" descr="C:\c1\Guilherme\Trabalho\Moderna\Expresso\matérias\Matemática\Mat-cad-1-topico-5\Links\356-361_eq15.jpg"/>
          <p:cNvPicPr>
            <a:picLocks noChangeAspect="1" noChangeArrowheads="1"/>
          </p:cNvPicPr>
          <p:nvPr/>
        </p:nvPicPr>
        <p:blipFill>
          <a:blip r:embed="rId3" cstate="print"/>
          <a:srcRect l="2702" t="11375" r="7387" b="9250"/>
          <a:stretch>
            <a:fillRect/>
          </a:stretch>
        </p:blipFill>
        <p:spPr bwMode="auto">
          <a:xfrm>
            <a:off x="2051050" y="1412875"/>
            <a:ext cx="2376488" cy="10080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2532" name="Picture 3" descr="C:\c1\Guilherme\Trabalho\Moderna\Expresso\matérias\Matemática\Mat-cad-1-topico-5\Links\356-361_eq16.jpg"/>
          <p:cNvPicPr>
            <a:picLocks noChangeAspect="1" noChangeArrowheads="1"/>
          </p:cNvPicPr>
          <p:nvPr/>
        </p:nvPicPr>
        <p:blipFill>
          <a:blip r:embed="rId4" cstate="print"/>
          <a:srcRect l="3304" t="11514" r="6787" b="14769"/>
          <a:stretch>
            <a:fillRect/>
          </a:stretch>
        </p:blipFill>
        <p:spPr bwMode="auto">
          <a:xfrm>
            <a:off x="2555875" y="4149725"/>
            <a:ext cx="2376488" cy="9350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2533" name="Título 5"/>
          <p:cNvSpPr>
            <a:spLocks/>
          </p:cNvSpPr>
          <p:nvPr/>
        </p:nvSpPr>
        <p:spPr bwMode="auto">
          <a:xfrm>
            <a:off x="395288" y="0"/>
            <a:ext cx="7477125" cy="762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anchor="ctr"/>
          <a:lstStyle/>
          <a:p>
            <a:pPr algn="l" defTabSz="576263" eaLnBrk="0" hangingPunct="0"/>
            <a:r>
              <a:rPr lang="pt-BR" sz="2200">
                <a:solidFill>
                  <a:schemeClr val="bg1"/>
                </a:solidFill>
              </a:rPr>
              <a:t>III. Soma dos termos</a:t>
            </a:r>
          </a:p>
        </p:txBody>
      </p:sp>
      <p:sp>
        <p:nvSpPr>
          <p:cNvPr id="22534" name="Rectangle 5"/>
          <p:cNvSpPr>
            <a:spLocks/>
          </p:cNvSpPr>
          <p:nvPr/>
        </p:nvSpPr>
        <p:spPr bwMode="auto">
          <a:xfrm>
            <a:off x="395288" y="6400800"/>
            <a:ext cx="7467600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/>
          <a:lstStyle/>
          <a:p>
            <a:pPr algn="l" defTabSz="576263">
              <a:lnSpc>
                <a:spcPct val="120000"/>
              </a:lnSpc>
            </a:pPr>
            <a:r>
              <a:rPr lang="pt-BR" sz="1200">
                <a:solidFill>
                  <a:schemeClr val="tx1"/>
                </a:solidFill>
              </a:rPr>
              <a:t>SEQUÊNCIAS, PROGRESSÕES ARITMÉTICAS E GEOMÉTRICAS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AF087"/>
      </a:accent1>
      <a:accent2>
        <a:srgbClr val="333399"/>
      </a:accent2>
      <a:accent3>
        <a:srgbClr val="AAAAAA"/>
      </a:accent3>
      <a:accent4>
        <a:srgbClr val="DADADA"/>
      </a:accent4>
      <a:accent5>
        <a:srgbClr val="FCF6C3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Verdana"/>
        <a:ea typeface="ＭＳ ゴシック"/>
        <a:cs typeface=""/>
      </a:majorFont>
      <a:minorFont>
        <a:latin typeface="Verdana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lank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Title &amp; Bullets - Left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 &amp; Bullets - 2 Column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Title &amp; Bullets - Right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Title, Bullets &amp; Photo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ullets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- Center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Photo - Horizontal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Horizontal Reflection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 Reflection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Photo - Horizont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Photo - Vertical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Photo - Vertical Reflection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 Reflection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Photo - Vertical Refl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- Top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Sans"/>
        <a:ea typeface="ＭＳ ゴシック"/>
        <a:cs typeface=""/>
      </a:majorFont>
      <a:minorFont>
        <a:latin typeface="GillSans"/>
        <a:ea typeface="ＭＳ ゴシック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576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Verdana" pitchFamily="34" charset="0"/>
            <a:sym typeface="Gill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1754</TotalTime>
  <Pages>0</Pages>
  <Words>1060</Words>
  <Characters>0</Characters>
  <Application>Microsoft Office PowerPoint</Application>
  <PresentationFormat>Apresentação na tela (4:3)</PresentationFormat>
  <Lines>0</Lines>
  <Paragraphs>176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14</vt:i4>
      </vt:variant>
      <vt:variant>
        <vt:lpstr>Títulos de slides</vt:lpstr>
      </vt:variant>
      <vt:variant>
        <vt:i4>15</vt:i4>
      </vt:variant>
    </vt:vector>
  </HeadingPairs>
  <TitlesOfParts>
    <vt:vector size="35" baseType="lpstr">
      <vt:lpstr>Verdana</vt:lpstr>
      <vt:lpstr>ＭＳ ゴシック</vt:lpstr>
      <vt:lpstr>GillSans</vt:lpstr>
      <vt:lpstr>Arial</vt:lpstr>
      <vt:lpstr>ＭＳ Ｐゴシック</vt:lpstr>
      <vt:lpstr>Symbol</vt:lpstr>
      <vt:lpstr>Title &amp; Bullets</vt:lpstr>
      <vt:lpstr>Bullets</vt:lpstr>
      <vt:lpstr>Title - Center</vt:lpstr>
      <vt:lpstr>Title &amp; Subtitle</vt:lpstr>
      <vt:lpstr>Photo - Horizontal</vt:lpstr>
      <vt:lpstr>Photo - Horizontal Reflection</vt:lpstr>
      <vt:lpstr>Photo - Vertical</vt:lpstr>
      <vt:lpstr>Photo - Vertical Reflection</vt:lpstr>
      <vt:lpstr>Title - Top</vt:lpstr>
      <vt:lpstr>Blank</vt:lpstr>
      <vt:lpstr>Title &amp; Bullets - Left</vt:lpstr>
      <vt:lpstr>Title &amp; Bullets - 2 Column</vt:lpstr>
      <vt:lpstr>Title &amp; Bullets - Right</vt:lpstr>
      <vt:lpstr>Title, Bullets &amp; Photo</vt:lpstr>
      <vt:lpstr>Slide 1</vt:lpstr>
      <vt:lpstr>I. Nomenclatura</vt:lpstr>
      <vt:lpstr>II. Progressão aritmética – PA</vt:lpstr>
      <vt:lpstr>Slide 4</vt:lpstr>
      <vt:lpstr>Slide 5</vt:lpstr>
      <vt:lpstr>Slide 6</vt:lpstr>
      <vt:lpstr>Slide 7</vt:lpstr>
      <vt:lpstr>III. Soma dos termos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Interalpha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iBook ***</dc:creator>
  <cp:lastModifiedBy>enexandro.nobre</cp:lastModifiedBy>
  <cp:revision>221</cp:revision>
  <dcterms:created xsi:type="dcterms:W3CDTF">2010-01-26T18:15:09Z</dcterms:created>
  <dcterms:modified xsi:type="dcterms:W3CDTF">2014-04-09T23:39:33Z</dcterms:modified>
</cp:coreProperties>
</file>